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ImZfLZnvjoxs878+U4uTaaDBZ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%C3%89tats-Unis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fr.wikipedia.org/wiki/Lansdale" TargetMode="External"/><Relationship Id="rId12" Type="http://schemas.openxmlformats.org/officeDocument/2006/relationships/hyperlink" Target="https://fr.wikipedia.org/wiki/Transidentit%C3%A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.wikipedia.org/wiki/1971" TargetMode="External"/><Relationship Id="rId11" Type="http://schemas.openxmlformats.org/officeDocument/2006/relationships/hyperlink" Target="https://fr.wikipedia.org/wiki/Genre_(sciences_sociales)" TargetMode="External"/><Relationship Id="rId5" Type="http://schemas.openxmlformats.org/officeDocument/2006/relationships/hyperlink" Target="https://fr.wikipedia.org/wiki/Mai_1971" TargetMode="External"/><Relationship Id="rId10" Type="http://schemas.openxmlformats.org/officeDocument/2006/relationships/hyperlink" Target="https://fr.wikipedia.org/wiki/Sociologie" TargetMode="External"/><Relationship Id="rId4" Type="http://schemas.openxmlformats.org/officeDocument/2006/relationships/hyperlink" Target="https://fr.wikipedia.org/wiki/4_mai" TargetMode="External"/><Relationship Id="rId9" Type="http://schemas.openxmlformats.org/officeDocument/2006/relationships/hyperlink" Target="https://fr.wikipedia.org/wiki/Histoire_de_la_litt%C3%A9ratur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teurbagot.com/troubles-anxieux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cteurbagot.com/depression-et-bipolarite/" TargetMode="External"/><Relationship Id="rId5" Type="http://schemas.openxmlformats.org/officeDocument/2006/relationships/hyperlink" Target="https://www.docteurbagot.com/troubles-anxieux/trouble-anxieux-generalise-symptome-et-traitement/" TargetMode="External"/><Relationship Id="rId4" Type="http://schemas.openxmlformats.org/officeDocument/2006/relationships/hyperlink" Target="https://www.docteurbagot.com/stress-burn-out/crise-dangoisse-sympyome-et-traitemen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NU2f_fc_SY" TargetMode="External"/><Relationship Id="rId4" Type="http://schemas.openxmlformats.org/officeDocument/2006/relationships/hyperlink" Target="https://www.youtube.com/watch?v=QM5kyH_6tk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eb.facebook.com/watch/?v=101587607250874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Jean ZAGANIARIS - YouTube"/>
          <p:cNvPicPr preferRelativeResize="0"/>
          <p:nvPr/>
        </p:nvPicPr>
        <p:blipFill rotWithShape="1">
          <a:blip r:embed="rId3">
            <a:alphaModFix/>
          </a:blip>
          <a:srcRect t="2167"/>
          <a:stretch/>
        </p:blipFill>
        <p:spPr>
          <a:xfrm>
            <a:off x="-14048" y="-42193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 extrusionOk="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 flipH="1">
            <a:off x="5711927" y="-1"/>
            <a:ext cx="6480073" cy="6858002"/>
          </a:xfrm>
          <a:custGeom>
            <a:avLst/>
            <a:gdLst/>
            <a:ahLst/>
            <a:cxnLst/>
            <a:rect l="l" t="t" r="r" b="b"/>
            <a:pathLst>
              <a:path w="6480073" h="6858002" extrusionOk="0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 flipH="1">
            <a:off x="5942784" y="0"/>
            <a:ext cx="6249216" cy="6858001"/>
          </a:xfrm>
          <a:custGeom>
            <a:avLst/>
            <a:gdLst/>
            <a:ahLst/>
            <a:cxnLst/>
            <a:rect l="l" t="t" r="r" b="b"/>
            <a:pathLst>
              <a:path w="6249216" h="6858001" extrusionOk="0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>
            <a:spLocks noGrp="1"/>
          </p:cNvSpPr>
          <p:nvPr>
            <p:ph type="title"/>
          </p:nvPr>
        </p:nvSpPr>
        <p:spPr>
          <a:xfrm>
            <a:off x="6704425" y="751515"/>
            <a:ext cx="48199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FR"/>
              <a:t>Jean Zaganiaris</a:t>
            </a:r>
            <a:endParaRPr/>
          </a:p>
        </p:txBody>
      </p:sp>
      <p:sp>
        <p:nvSpPr>
          <p:cNvPr id="100" name="Google Shape;100;p1"/>
          <p:cNvSpPr txBox="1">
            <a:spLocks noGrp="1"/>
          </p:cNvSpPr>
          <p:nvPr>
            <p:ph type="body" idx="1"/>
          </p:nvPr>
        </p:nvSpPr>
        <p:spPr>
          <a:xfrm>
            <a:off x="6373504" y="2077078"/>
            <a:ext cx="5623311" cy="364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r-FR" sz="2400"/>
              <a:t>F</a:t>
            </a:r>
            <a:r>
              <a:rPr lang="fr-FR" sz="2400" b="0" i="0"/>
              <a:t>rançais.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r-FR" sz="2400"/>
              <a:t>N</a:t>
            </a:r>
            <a:r>
              <a:rPr lang="fr-FR" sz="2400" b="0" i="0"/>
              <a:t>é le </a:t>
            </a:r>
            <a:r>
              <a:rPr lang="fr-FR" sz="2400" u="sng" strike="noStrike">
                <a:solidFill>
                  <a:schemeClr val="hlink"/>
                </a:solidFill>
                <a:hlinkClick r:id="rId4"/>
              </a:rPr>
              <a:t>4</a:t>
            </a:r>
            <a:r>
              <a:rPr lang="fr-FR" sz="2400"/>
              <a:t> </a:t>
            </a:r>
            <a:r>
              <a:rPr lang="fr-FR" sz="2400" u="sng" strike="noStrike">
                <a:solidFill>
                  <a:schemeClr val="hlink"/>
                </a:solidFill>
                <a:hlinkClick r:id="rId5"/>
              </a:rPr>
              <a:t>mai</a:t>
            </a:r>
            <a:r>
              <a:rPr lang="fr-FR" sz="2400"/>
              <a:t> </a:t>
            </a:r>
            <a:r>
              <a:rPr lang="fr-FR" sz="2400" u="sng" strike="noStrike">
                <a:solidFill>
                  <a:schemeClr val="hlink"/>
                </a:solidFill>
                <a:hlinkClick r:id="rId6"/>
              </a:rPr>
              <a:t>1971</a:t>
            </a:r>
            <a:r>
              <a:rPr lang="fr-FR" sz="2400" b="0" i="0"/>
              <a:t> à </a:t>
            </a:r>
            <a:r>
              <a:rPr lang="fr-FR" sz="2400" b="0" i="0" u="sng" strike="noStrike">
                <a:solidFill>
                  <a:schemeClr val="hlink"/>
                </a:solidFill>
                <a:hlinkClick r:id="rId7"/>
              </a:rPr>
              <a:t>Lansdale</a:t>
            </a:r>
            <a:r>
              <a:rPr lang="fr-FR" sz="2400" b="0" i="0"/>
              <a:t> (</a:t>
            </a:r>
            <a:r>
              <a:rPr lang="fr-FR" sz="2400" b="0" i="0" u="sng" strike="noStrike">
                <a:solidFill>
                  <a:schemeClr val="hlink"/>
                </a:solidFill>
                <a:hlinkClick r:id="rId8"/>
              </a:rPr>
              <a:t>États-Unis</a:t>
            </a:r>
            <a:r>
              <a:rPr lang="fr-FR" sz="2400" b="0" i="0"/>
              <a:t>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r-FR" sz="2400" u="sng">
                <a:solidFill>
                  <a:schemeClr val="hlink"/>
                </a:solidFill>
                <a:hlinkClick r:id="rId9"/>
              </a:rPr>
              <a:t>H</a:t>
            </a:r>
            <a:r>
              <a:rPr lang="fr-FR" sz="2400" b="0" i="0" u="sng" strike="noStrike">
                <a:solidFill>
                  <a:schemeClr val="hlink"/>
                </a:solidFill>
                <a:hlinkClick r:id="rId9"/>
              </a:rPr>
              <a:t>istorien de la littérature</a:t>
            </a:r>
            <a:r>
              <a:rPr lang="fr-FR" sz="2400" b="0" i="0"/>
              <a:t> et </a:t>
            </a:r>
            <a:r>
              <a:rPr lang="fr-FR" sz="2400" b="0" i="0" u="sng" strike="noStrike">
                <a:solidFill>
                  <a:schemeClr val="hlink"/>
                </a:solidFill>
                <a:hlinkClick r:id="rId10"/>
              </a:rPr>
              <a:t>sociologue</a:t>
            </a:r>
            <a:r>
              <a:rPr lang="fr-FR" sz="2400" b="0" i="0"/>
              <a:t>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r-FR" sz="2400" b="0" i="0"/>
              <a:t>enseignant au Maroc.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r-FR" sz="2400"/>
              <a:t>Il s’intéresse à la vulnérabilité du corps;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r-FR" sz="2400"/>
              <a:t>e</a:t>
            </a:r>
            <a:r>
              <a:rPr lang="fr-FR" sz="2400" b="0" i="0"/>
              <a:t>t à la place des </a:t>
            </a:r>
            <a:r>
              <a:rPr lang="fr-FR" sz="2400" b="0" i="0" u="sng" strike="noStrike">
                <a:solidFill>
                  <a:schemeClr val="hlink"/>
                </a:solidFill>
                <a:hlinkClick r:id="rId11"/>
              </a:rPr>
              <a:t>genres</a:t>
            </a:r>
            <a:r>
              <a:rPr lang="fr-FR" sz="2400" b="0" i="0"/>
              <a:t>, des sexualités et des </a:t>
            </a:r>
            <a:r>
              <a:rPr lang="fr-FR" sz="2400" b="0" i="0" u="sng" strike="noStrike">
                <a:solidFill>
                  <a:schemeClr val="hlink"/>
                </a:solidFill>
                <a:hlinkClick r:id="rId12"/>
              </a:rPr>
              <a:t>transidentités</a:t>
            </a:r>
            <a:r>
              <a:rPr lang="fr-FR" sz="2400" b="0" i="0"/>
              <a:t> dans les littératures.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r-FR" sz="2400"/>
              <a:t>I</a:t>
            </a:r>
            <a:r>
              <a:rPr lang="fr-FR" sz="2400" b="0" i="0"/>
              <a:t>l participe régulièrement aux émissions politiques.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321732" y="321733"/>
            <a:ext cx="11546828" cy="6214534"/>
          </a:xfrm>
          <a:custGeom>
            <a:avLst/>
            <a:gdLst/>
            <a:ahLst/>
            <a:cxnLst/>
            <a:rect l="l" t="t" r="r" b="b"/>
            <a:pathLst>
              <a:path w="11546828" h="6214534" extrusionOk="0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rgbClr val="7F7F7F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0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0" descr="L'hypocondrie: une souffrance bien réelle - Québec Sci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98850" y="918546"/>
            <a:ext cx="6673334" cy="497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/>
          <p:nvPr/>
        </p:nvSpPr>
        <p:spPr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fr-FR" sz="3000" b="1" i="0" cap="none">
                <a:solidFill>
                  <a:srgbClr val="FFFFFF"/>
                </a:solidFill>
              </a:rPr>
              <a:t>C’EST GRAVE?</a:t>
            </a:r>
            <a:br>
              <a:rPr lang="fr-FR" sz="3000" b="1" i="0" cap="none">
                <a:solidFill>
                  <a:srgbClr val="FFFFFF"/>
                </a:solidFill>
              </a:rPr>
            </a:br>
            <a:endParaRPr sz="3000">
              <a:solidFill>
                <a:srgbClr val="FFFFFF"/>
              </a:solidFill>
            </a:endParaRPr>
          </a:p>
        </p:txBody>
      </p:sp>
      <p:cxnSp>
        <p:nvCxnSpPr>
          <p:cNvPr id="197" name="Google Shape;197;p11"/>
          <p:cNvCxnSpPr/>
          <p:nvPr/>
        </p:nvCxnSpPr>
        <p:spPr>
          <a:xfrm>
            <a:off x="2230078" y="1522292"/>
            <a:ext cx="77724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8" name="Google Shape;198;p11" descr="Hypocondriaques, le (vrai) mal du siècle - Le Point - Pag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0465" y="2426818"/>
            <a:ext cx="3178121" cy="3997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11"/>
          <p:cNvCxnSpPr/>
          <p:nvPr/>
        </p:nvCxnSpPr>
        <p:spPr>
          <a:xfrm>
            <a:off x="6116278" y="2596836"/>
            <a:ext cx="0" cy="36576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0" name="Google Shape;200;p11" descr="Hypocondriaque Projects | Photos, videos, logos, illustrations and branding  on Beha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608891" y="2426818"/>
            <a:ext cx="5128281" cy="3997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HYPOCONDRIAQUE</a:t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 descr="Geen fotobeskrywing beskikbaar nie."/>
          <p:cNvPicPr preferRelativeResize="0"/>
          <p:nvPr/>
        </p:nvPicPr>
        <p:blipFill rotWithShape="1">
          <a:blip r:embed="rId3">
            <a:alphaModFix/>
          </a:blip>
          <a:srcRect t="24" r="2" b="635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>
            <a:spLocks noGrp="1"/>
          </p:cNvSpPr>
          <p:nvPr>
            <p:ph type="body" idx="1"/>
          </p:nvPr>
        </p:nvSpPr>
        <p:spPr>
          <a:xfrm>
            <a:off x="5120640" y="2438400"/>
            <a:ext cx="6862093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 sz="3200" b="1" i="0" u="none" strike="noStrike">
                <a:latin typeface="Calibri"/>
                <a:ea typeface="Calibri"/>
                <a:cs typeface="Calibri"/>
                <a:sym typeface="Calibri"/>
              </a:rPr>
              <a:t>Hypocondriaque</a:t>
            </a:r>
            <a:r>
              <a:rPr lang="fr-FR" sz="3200" b="0" i="0" u="none" strike="noStrike">
                <a:latin typeface="Calibri"/>
                <a:ea typeface="Calibri"/>
                <a:cs typeface="Calibri"/>
                <a:sym typeface="Calibri"/>
              </a:rPr>
              <a:t>, une nouvelle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 sz="3200" b="0" i="0" u="none" strike="noStrike">
                <a:latin typeface="Calibri"/>
                <a:ea typeface="Calibri"/>
                <a:cs typeface="Calibri"/>
                <a:sym typeface="Calibri"/>
              </a:rPr>
              <a:t>extraite</a:t>
            </a:r>
            <a:r>
              <a:rPr lang="fr-FR" sz="3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strike="noStrike">
                <a:latin typeface="Calibri"/>
                <a:ea typeface="Calibri"/>
                <a:cs typeface="Calibri"/>
                <a:sym typeface="Calibri"/>
              </a:rPr>
              <a:t>du recueil 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 sz="3200" b="0" i="0" u="none" strike="noStrike">
                <a:latin typeface="Calibri"/>
                <a:ea typeface="Calibri"/>
                <a:cs typeface="Calibri"/>
                <a:sym typeface="Calibri"/>
              </a:rPr>
              <a:t>Concours littéraire de nouvelles francophones : Ma vie sur Facebook.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 sz="3200" b="0" i="0" u="none" strike="noStrike">
                <a:latin typeface="Calibri"/>
                <a:ea typeface="Calibri"/>
                <a:cs typeface="Calibri"/>
                <a:sym typeface="Calibri"/>
              </a:rPr>
              <a:t>2015-2016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p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7" name="Google Shape;117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BF9000">
                <a:alpha val="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550864" y="549275"/>
            <a:ext cx="11088686" cy="575792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0" dist="101600" dir="54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3"/>
          <p:cNvGrpSpPr/>
          <p:nvPr/>
        </p:nvGrpSpPr>
        <p:grpSpPr>
          <a:xfrm>
            <a:off x="6383337" y="549273"/>
            <a:ext cx="5257537" cy="5757924"/>
            <a:chOff x="4656138" y="0"/>
            <a:chExt cx="6983409" cy="6308725"/>
          </a:xfrm>
        </p:grpSpPr>
        <p:sp>
          <p:nvSpPr>
            <p:cNvPr id="121" name="Google Shape;121;p3"/>
            <p:cNvSpPr/>
            <p:nvPr/>
          </p:nvSpPr>
          <p:spPr>
            <a:xfrm flipH="1">
              <a:off x="4656138" y="0"/>
              <a:ext cx="6982794" cy="630872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flipH="1">
              <a:off x="4656138" y="0"/>
              <a:ext cx="6983409" cy="6308725"/>
            </a:xfrm>
            <a:prstGeom prst="rect">
              <a:avLst/>
            </a:prstGeom>
            <a:solidFill>
              <a:srgbClr val="BF9000">
                <a:alpha val="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flipH="1">
              <a:off x="4656138" y="0"/>
              <a:ext cx="6983409" cy="630872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4" name="Google Shape;124;p3" descr="What does the Bible say about hypochondria or being a hypochondriac? |  GotQuestions.or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9213" y="547688"/>
            <a:ext cx="5221288" cy="268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9213" y="3298825"/>
            <a:ext cx="5221288" cy="30051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1092200" y="1112840"/>
            <a:ext cx="5003800" cy="128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fr-FR" sz="3900" b="1" i="0" cap="none">
                <a:latin typeface="Calibri"/>
                <a:ea typeface="Calibri"/>
                <a:cs typeface="Calibri"/>
                <a:sym typeface="Calibri"/>
              </a:rPr>
              <a:t>QU’EST-CE QUE </a:t>
            </a:r>
            <a:br>
              <a:rPr lang="fr-FR" sz="3900" b="1" i="0" cap="none">
                <a:latin typeface="Calibri"/>
                <a:ea typeface="Calibri"/>
                <a:cs typeface="Calibri"/>
                <a:sym typeface="Calibri"/>
              </a:rPr>
            </a:br>
            <a:r>
              <a:rPr lang="fr-FR" sz="3900" b="1" i="0" cap="none">
                <a:latin typeface="Calibri"/>
                <a:ea typeface="Calibri"/>
                <a:cs typeface="Calibri"/>
                <a:sym typeface="Calibri"/>
              </a:rPr>
              <a:t>L’HYPOCONDRIE?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1038274" y="2593074"/>
            <a:ext cx="5111652" cy="3308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b="1" i="0" cap="none">
                <a:solidFill>
                  <a:schemeClr val="dk1"/>
                </a:solidFill>
              </a:rPr>
              <a:t>DÉFINITION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L’hypocondrie ou la </a:t>
            </a:r>
            <a:r>
              <a:rPr lang="fr-FR" b="1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peur des maladies</a:t>
            </a:r>
            <a:r>
              <a:rPr lang="fr-FR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 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 </a:t>
            </a:r>
            <a:r>
              <a:rPr lang="fr-FR" b="1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 peur </a:t>
            </a:r>
            <a:r>
              <a:rPr lang="fr-FR" b="1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déraisonnable</a:t>
            </a:r>
            <a:r>
              <a:rPr lang="fr-FR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d’être atteint d’une </a:t>
            </a:r>
            <a:r>
              <a:rPr lang="fr-FR" b="1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maladie grave </a:t>
            </a:r>
            <a:r>
              <a:rPr lang="fr-FR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cancer, démence, SIDA, 	affection cardio-vasculaire 	etc…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fr-FR" sz="4600" b="1" i="0" cap="none">
                <a:latin typeface="Calibri"/>
                <a:ea typeface="Calibri"/>
                <a:cs typeface="Calibri"/>
                <a:sym typeface="Calibri"/>
              </a:rPr>
              <a:t>LES SYMPTÔMES COURANTS DE L’HYPOCONDRIE</a:t>
            </a:r>
            <a:endParaRPr sz="4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72493" y="1681544"/>
            <a:ext cx="10972800" cy="18288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w="44450" cap="rnd" cmpd="sng">
            <a:solidFill>
              <a:schemeClr val="accent2">
                <a:alpha val="7490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572493" y="2071316"/>
            <a:ext cx="7002014" cy="411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b="0" i="0">
                <a:latin typeface="Open Sans"/>
                <a:ea typeface="Open Sans"/>
                <a:cs typeface="Open Sans"/>
                <a:sym typeface="Open Sans"/>
              </a:rPr>
              <a:t>Un hypocondriaque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b="0" i="0">
                <a:latin typeface="Open Sans"/>
                <a:ea typeface="Open Sans"/>
                <a:cs typeface="Open Sans"/>
                <a:sym typeface="Open Sans"/>
              </a:rPr>
              <a:t>Est </a:t>
            </a:r>
            <a:r>
              <a:rPr lang="fr-FR" b="1">
                <a:latin typeface="Open Sans"/>
                <a:ea typeface="Open Sans"/>
                <a:cs typeface="Open Sans"/>
                <a:sym typeface="Open Sans"/>
              </a:rPr>
              <a:t>obsessif</a:t>
            </a:r>
            <a:r>
              <a:rPr lang="fr-FR" b="0" i="0">
                <a:latin typeface="Open Sans"/>
                <a:ea typeface="Open Sans"/>
                <a:cs typeface="Open Sans"/>
                <a:sym typeface="Open Sans"/>
              </a:rPr>
              <a:t> des réactions de son corps.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b="0" i="0">
                <a:latin typeface="Open Sans"/>
                <a:ea typeface="Open Sans"/>
                <a:cs typeface="Open Sans"/>
                <a:sym typeface="Open Sans"/>
              </a:rPr>
              <a:t>Se </a:t>
            </a:r>
            <a:r>
              <a:rPr lang="fr-FR" i="0">
                <a:latin typeface="Open Sans"/>
                <a:ea typeface="Open Sans"/>
                <a:cs typeface="Open Sans"/>
                <a:sym typeface="Open Sans"/>
              </a:rPr>
              <a:t>croit atteint par des </a:t>
            </a:r>
            <a:r>
              <a:rPr lang="fr-FR" b="1" i="0">
                <a:latin typeface="Open Sans"/>
                <a:ea typeface="Open Sans"/>
                <a:cs typeface="Open Sans"/>
                <a:sym typeface="Open Sans"/>
              </a:rPr>
              <a:t>maladies graves</a:t>
            </a:r>
            <a:r>
              <a:rPr lang="fr-FR" b="0" i="0">
                <a:latin typeface="Open Sans"/>
                <a:ea typeface="Open Sans"/>
                <a:cs typeface="Open Sans"/>
                <a:sym typeface="Open Sans"/>
              </a:rPr>
              <a:t> et/ou </a:t>
            </a:r>
            <a:r>
              <a:rPr lang="fr-FR" b="1" i="0">
                <a:latin typeface="Open Sans"/>
                <a:ea typeface="Open Sans"/>
                <a:cs typeface="Open Sans"/>
                <a:sym typeface="Open Sans"/>
              </a:rPr>
              <a:t>mortelles</a:t>
            </a:r>
            <a:r>
              <a:rPr lang="fr-FR" b="0" i="0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0" i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b="0" i="0">
                <a:latin typeface="Open Sans"/>
                <a:ea typeface="Open Sans"/>
                <a:cs typeface="Open Sans"/>
                <a:sym typeface="Open Sans"/>
              </a:rPr>
              <a:t>L’hypocondrie est obsessionnelle - </a:t>
            </a:r>
            <a:r>
              <a:rPr lang="fr-FR" b="1" i="0">
                <a:latin typeface="Open Sans"/>
                <a:ea typeface="Open Sans"/>
                <a:cs typeface="Open Sans"/>
                <a:sym typeface="Open Sans"/>
              </a:rPr>
              <a:t>elle envahit les pensées </a:t>
            </a:r>
            <a:r>
              <a:rPr lang="fr-FR" b="0" i="0">
                <a:latin typeface="Open Sans"/>
                <a:ea typeface="Open Sans"/>
                <a:cs typeface="Open Sans"/>
                <a:sym typeface="Open Sans"/>
              </a:rPr>
              <a:t>du patient.</a:t>
            </a:r>
            <a:endParaRPr/>
          </a:p>
        </p:txBody>
      </p:sp>
      <p:pic>
        <p:nvPicPr>
          <p:cNvPr id="136" name="Google Shape;136;p4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4051" r="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r-FR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L’HYPOCONDRIE EST LIÉE</a:t>
            </a:r>
            <a:r>
              <a:rPr lang="fr-FR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1"/>
          </p:nvPr>
        </p:nvSpPr>
        <p:spPr>
          <a:xfrm>
            <a:off x="1371599" y="2318197"/>
            <a:ext cx="9724031" cy="368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sz="3200" b="0" i="0" dirty="0">
                <a:latin typeface="Open Sans"/>
                <a:ea typeface="Open Sans"/>
                <a:cs typeface="Open Sans"/>
                <a:sym typeface="Open Sans"/>
              </a:rPr>
              <a:t>L’hypocondrie est souvent accompagnée d’autres symptômes </a:t>
            </a:r>
            <a:r>
              <a:rPr lang="fr-FR" sz="3200" b="0" i="0" u="sng" strike="noStrik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anxieux</a:t>
            </a:r>
            <a:r>
              <a:rPr lang="fr-FR" sz="3200" b="0" i="0" dirty="0">
                <a:latin typeface="Open Sans"/>
                <a:ea typeface="Open Sans"/>
                <a:cs typeface="Open Sans"/>
                <a:sym typeface="Open Sans"/>
              </a:rPr>
              <a:t> : 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 sz="3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l</a:t>
            </a:r>
            <a:r>
              <a:rPr lang="fr-FR" sz="3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fr-FR" sz="3200" b="0" i="0" u="sng" strike="noStrik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 panique</a:t>
            </a:r>
            <a:r>
              <a:rPr lang="fr-FR" sz="3200" b="0" i="0" dirty="0">
                <a:latin typeface="Open Sans"/>
                <a:ea typeface="Open Sans"/>
                <a:cs typeface="Open Sans"/>
                <a:sym typeface="Open Sans"/>
              </a:rPr>
              <a:t>, 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 sz="3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l</a:t>
            </a:r>
            <a:r>
              <a:rPr lang="fr-FR" sz="3200" b="0" i="0" u="sng" strike="noStrik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’anxiété généralisée</a:t>
            </a:r>
            <a:r>
              <a:rPr lang="fr-FR" sz="3200" b="0" i="0" dirty="0">
                <a:latin typeface="Open Sans"/>
                <a:ea typeface="Open Sans"/>
                <a:cs typeface="Open Sans"/>
                <a:sym typeface="Open Sans"/>
              </a:rPr>
              <a:t>,  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 sz="3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l</a:t>
            </a:r>
            <a:r>
              <a:rPr lang="fr-FR" sz="3200" b="0" i="0" u="sng" strike="noStrik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a dépression</a:t>
            </a:r>
            <a:r>
              <a:rPr lang="fr-FR" sz="2000" b="0" i="0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A6B6F">
              <a:alpha val="9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Calibri"/>
              <a:buNone/>
            </a:pPr>
            <a:r>
              <a:rPr lang="fr-FR" sz="3700" b="1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COMMENT ACCOMPAGNER UN PROCHE QUI SOUFFRE DE L’HYPOCONDRIE ?</a:t>
            </a:r>
            <a:endParaRPr sz="37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 descr="Comment aider une personne hypocondriaque ? - S Comm C, le blog"/>
          <p:cNvPicPr preferRelativeResize="0"/>
          <p:nvPr/>
        </p:nvPicPr>
        <p:blipFill rotWithShape="1">
          <a:blip r:embed="rId3">
            <a:alphaModFix/>
          </a:blip>
          <a:srcRect l="3560" r="-1" b="-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7582563" y="321733"/>
            <a:ext cx="4085181" cy="310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fr-FR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Soyez </a:t>
            </a:r>
            <a:r>
              <a:rPr lang="fr-FR" sz="20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2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compréhensif</a:t>
            </a:r>
            <a:r>
              <a:rPr lang="fr-FR" sz="20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fr-FR" sz="2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patient</a:t>
            </a:r>
            <a:r>
              <a:rPr lang="fr-FR" sz="20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2000" b="0" i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et </a:t>
            </a:r>
            <a:r>
              <a:rPr lang="fr-FR" sz="2000" b="1" i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évitez</a:t>
            </a:r>
            <a:r>
              <a:rPr lang="fr-FR" sz="2000" b="0" i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toute </a:t>
            </a:r>
            <a:r>
              <a:rPr lang="fr-FR" sz="2000" b="1" i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moquerie</a:t>
            </a:r>
            <a:r>
              <a:rPr lang="fr-FR" sz="2000" b="0" i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fr-FR" sz="2000" b="0" i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 proches sont très affectés.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fr-FR" sz="2000" b="1" i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Rassurez</a:t>
            </a:r>
            <a:r>
              <a:rPr lang="fr-FR" sz="2000" b="0" i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la personne,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fr-FR" sz="2000" b="0" i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mais </a:t>
            </a:r>
            <a:r>
              <a:rPr lang="fr-FR" sz="2000" i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 ne peut </a:t>
            </a:r>
            <a:r>
              <a:rPr lang="fr-FR" sz="2000" b="1" i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pas</a:t>
            </a:r>
            <a:r>
              <a:rPr lang="fr-FR" sz="2000" i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rassurer ces angoissés de </a:t>
            </a:r>
            <a:r>
              <a:rPr lang="fr-FR" sz="2000" b="1" i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façon rationnelle</a:t>
            </a:r>
            <a:r>
              <a:rPr lang="fr-FR" sz="2000" b="0" i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i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7847463" y="3603009"/>
            <a:ext cx="3820281" cy="2554545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Exemple: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Une femme est réveillée 	chaque nuit par son mari 	qui la supplie d’écouter 	ses battements 	cardiaques pour voir 	s’il n’y a pas 	d’anomalies…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/>
          <p:nvPr/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83D45">
              <a:alpha val="9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 txBox="1"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fr-FR">
                <a:solidFill>
                  <a:srgbClr val="FFFFFF"/>
                </a:solidFill>
              </a:rPr>
              <a:t>L’hypocondrie au CINÉMA: une comédie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64" name="Google Shape;164;p7" descr="Supercondriaque sur TMC : Dany Boon est hypocondriaque dans la vraie vie -  CinéSéries"/>
          <p:cNvPicPr preferRelativeResize="0"/>
          <p:nvPr/>
        </p:nvPicPr>
        <p:blipFill rotWithShape="1">
          <a:blip r:embed="rId3">
            <a:alphaModFix/>
          </a:blip>
          <a:srcRect l="3445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1"/>
          </p:nvPr>
        </p:nvSpPr>
        <p:spPr>
          <a:xfrm>
            <a:off x="8029319" y="917725"/>
            <a:ext cx="3424739" cy="485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fr-FR" sz="2000" u="sng" dirty="0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https://www.youtube.com/watch?v=QM5kyH_6tkA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u="sng" dirty="0">
              <a:solidFill>
                <a:schemeClr val="lt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fr-FR" sz="2000" u="sng" dirty="0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https://www.youtube.com/watch?v=-5EkdLt6BWI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u="sng" dirty="0">
              <a:solidFill>
                <a:srgbClr val="0563C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fr-FR" sz="2000" u="sng" dirty="0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https://www.youtube.com/watch?v=qNU2f_fc_SY</a:t>
            </a:r>
            <a:endParaRPr sz="2000" dirty="0">
              <a:solidFill>
                <a:schemeClr val="lt1"/>
              </a:solidFill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>
            <a:spLocks noGrp="1"/>
          </p:cNvSpPr>
          <p:nvPr>
            <p:ph type="title"/>
          </p:nvPr>
        </p:nvSpPr>
        <p:spPr>
          <a:xfrm>
            <a:off x="6634134" y="381254"/>
            <a:ext cx="5006336" cy="3453767"/>
          </a:xfrm>
          <a:prstGeom prst="rect">
            <a:avLst/>
          </a:prstGeom>
          <a:noFill/>
          <a:ln w="76200" cap="flat" cmpd="sng">
            <a:solidFill>
              <a:srgbClr val="9CC2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FR"/>
              <a:t>L’hypocondrie au THÉÂTRE:</a:t>
            </a:r>
            <a:br>
              <a:rPr lang="fr-FR"/>
            </a:br>
            <a:r>
              <a:rPr lang="fr-FR"/>
              <a:t>Le malade imaginaire </a:t>
            </a:r>
            <a:br>
              <a:rPr lang="fr-FR"/>
            </a:br>
            <a:r>
              <a:rPr lang="fr-FR"/>
              <a:t>(Molière)</a:t>
            </a:r>
            <a:endParaRPr/>
          </a:p>
        </p:txBody>
      </p:sp>
      <p:sp>
        <p:nvSpPr>
          <p:cNvPr id="172" name="Google Shape;172;p8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8" descr="Le Malade imaginaire: Molière, Joubaire, Claire: 9782081444768: Books:  Amazon.com"/>
          <p:cNvPicPr preferRelativeResize="0"/>
          <p:nvPr/>
        </p:nvPicPr>
        <p:blipFill rotWithShape="1">
          <a:blip r:embed="rId3">
            <a:alphaModFix/>
          </a:blip>
          <a:srcRect t="15075" r="-1" b="494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4" name="Google Shape;174;p8"/>
          <p:cNvSpPr txBox="1">
            <a:spLocks noGrp="1"/>
          </p:cNvSpPr>
          <p:nvPr>
            <p:ph type="body" idx="1"/>
          </p:nvPr>
        </p:nvSpPr>
        <p:spPr>
          <a:xfrm>
            <a:off x="6631872" y="4517408"/>
            <a:ext cx="5006335" cy="85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fr-FR" sz="2000" u="sng" dirty="0">
                <a:solidFill>
                  <a:schemeClr val="hlink"/>
                </a:solidFill>
                <a:hlinkClick r:id="rId4"/>
              </a:rPr>
              <a:t>https://web.facebook.com/watch/?v=1015876072508742</a:t>
            </a:r>
            <a:endParaRPr sz="2000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640080" y="320040"/>
            <a:ext cx="6692827" cy="389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L’hypocondrie dans la LITTÉRATURE</a:t>
            </a: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714562" y="4409267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9" descr="Text, let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0960" t="8411" r="11818" b="21229"/>
          <a:stretch/>
        </p:blipFill>
        <p:spPr>
          <a:xfrm>
            <a:off x="7781544" y="389852"/>
            <a:ext cx="4087368" cy="5841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327</Words>
  <Application>Microsoft Office PowerPoint</Application>
  <PresentationFormat>Widescreen</PresentationFormat>
  <Paragraphs>47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Office Theme</vt:lpstr>
      <vt:lpstr>Office Theme</vt:lpstr>
      <vt:lpstr>Jean Zaganiaris</vt:lpstr>
      <vt:lpstr>HYPOCONDRIAQUE</vt:lpstr>
      <vt:lpstr>QU’EST-CE QUE  L’HYPOCONDRIE?</vt:lpstr>
      <vt:lpstr>LES SYMPTÔMES COURANTS DE L’HYPOCONDRIE</vt:lpstr>
      <vt:lpstr>L’HYPOCONDRIE EST LIÉE:</vt:lpstr>
      <vt:lpstr>COMMENT ACCOMPAGNER UN PROCHE QUI SOUFFRE DE L’HYPOCONDRIE ?</vt:lpstr>
      <vt:lpstr>L’hypocondrie au CINÉMA: une comédie</vt:lpstr>
      <vt:lpstr>L’hypocondrie au THÉÂTRE: Le malade imaginaire  (Molière)</vt:lpstr>
      <vt:lpstr>PowerPoint Presentation</vt:lpstr>
      <vt:lpstr>PowerPoint Presentation</vt:lpstr>
      <vt:lpstr>C’EST GRAVE?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 Zaganiaris</dc:title>
  <dc:creator>Mientjie Carbonell</dc:creator>
  <cp:lastModifiedBy>User</cp:lastModifiedBy>
  <cp:revision>2</cp:revision>
  <dcterms:created xsi:type="dcterms:W3CDTF">2022-06-15T18:50:56Z</dcterms:created>
  <dcterms:modified xsi:type="dcterms:W3CDTF">2023-02-08T10:45:54Z</dcterms:modified>
</cp:coreProperties>
</file>