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embeddedFontLst>
    <p:embeddedFont>
      <p:font typeface="Aharoni" panose="02010803020104030203" pitchFamily="2" charset="-79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veat" panose="020B0604020202020204" charset="0"/>
      <p:regular r:id="rId42"/>
      <p:bold r:id="rId43"/>
    </p:embeddedFont>
    <p:embeddedFont>
      <p:font typeface="Roboto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5a07689b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75a07689b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5a07689b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5a07689b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gcULJSRK7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L1VHSvSpOX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24.jp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rousse.fr/dictionnaires/francais/%C3%A9l%C3%A9gie/283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-3qkS9itJ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-3qkS9itJ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49697" y="2173357"/>
            <a:ext cx="5460772" cy="3604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haroni"/>
              <a:buNone/>
            </a:pPr>
            <a:r>
              <a:rPr lang="fr-FR" sz="3959" b="1">
                <a:latin typeface="Aharoni"/>
                <a:ea typeface="Aharoni"/>
                <a:cs typeface="Aharoni"/>
                <a:sym typeface="Aharoni"/>
              </a:rPr>
              <a:t>Marceline</a:t>
            </a:r>
            <a:br>
              <a:rPr lang="fr-FR" sz="3959" b="1">
                <a:latin typeface="Aharoni"/>
                <a:ea typeface="Aharoni"/>
                <a:cs typeface="Aharoni"/>
                <a:sym typeface="Aharoni"/>
              </a:rPr>
            </a:br>
            <a:r>
              <a:rPr lang="fr-FR" sz="3959" b="1">
                <a:latin typeface="Aharoni"/>
                <a:ea typeface="Aharoni"/>
                <a:cs typeface="Aharoni"/>
                <a:sym typeface="Aharoni"/>
              </a:rPr>
              <a:t>Desbordes-Valmore</a:t>
            </a:r>
            <a:br>
              <a:rPr lang="fr-FR" sz="3959" b="1">
                <a:latin typeface="Aharoni"/>
                <a:ea typeface="Aharoni"/>
                <a:cs typeface="Aharoni"/>
                <a:sym typeface="Aharoni"/>
              </a:rPr>
            </a:br>
            <a:br>
              <a:rPr lang="fr-FR" sz="3959" b="1">
                <a:latin typeface="Aharoni"/>
                <a:ea typeface="Aharoni"/>
                <a:cs typeface="Aharoni"/>
                <a:sym typeface="Aharoni"/>
              </a:rPr>
            </a:br>
            <a:r>
              <a:rPr lang="fr-FR" sz="3600"/>
              <a:t>20 juin 1786 -23 juillet 1859</a:t>
            </a:r>
            <a:br>
              <a:rPr lang="fr-FR" sz="3600"/>
            </a:br>
            <a:br>
              <a:rPr lang="fr-FR" sz="3600"/>
            </a:br>
            <a:r>
              <a:rPr lang="fr-FR" sz="3600"/>
              <a:t>Cantatrice, </a:t>
            </a:r>
            <a:br>
              <a:rPr lang="fr-FR" sz="3600"/>
            </a:br>
            <a:r>
              <a:rPr lang="fr-FR" sz="3600"/>
              <a:t>comédienne, </a:t>
            </a:r>
            <a:br>
              <a:rPr lang="fr-FR" sz="3600"/>
            </a:br>
            <a:r>
              <a:rPr lang="fr-FR" sz="3600"/>
              <a:t>poètesse et </a:t>
            </a:r>
            <a:br>
              <a:rPr lang="fr-FR" sz="3600"/>
            </a:br>
            <a:r>
              <a:rPr lang="fr-FR" sz="3600"/>
              <a:t>écrivaine</a:t>
            </a:r>
            <a:br>
              <a:rPr lang="fr-FR" sz="3959" b="1"/>
            </a:br>
            <a:br>
              <a:rPr lang="fr-FR" sz="3959" b="1"/>
            </a:br>
            <a:endParaRPr sz="3959"/>
          </a:p>
        </p:txBody>
      </p:sp>
      <p:pic>
        <p:nvPicPr>
          <p:cNvPr id="85" name="Google Shape;85;p13" descr="Image result for marceline desbordes valmor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365125"/>
            <a:ext cx="5646302" cy="630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fr-FR">
                <a:latin typeface="Aharoni"/>
                <a:ea typeface="Aharoni"/>
                <a:cs typeface="Aharoni"/>
                <a:sym typeface="Aharoni"/>
              </a:rPr>
              <a:t>Chansons</a:t>
            </a:r>
            <a:endParaRPr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3000" b="1" i="1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Les Séparés</a:t>
            </a:r>
            <a:r>
              <a:rPr lang="fr-FR" sz="3000" b="1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 est un poème plein de </a:t>
            </a:r>
            <a:r>
              <a:rPr lang="fr-FR" sz="3000" b="1">
                <a:solidFill>
                  <a:srgbClr val="FF000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musicalité</a:t>
            </a:r>
            <a:r>
              <a:rPr lang="fr-FR" sz="3000" b="1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:</a:t>
            </a:r>
            <a:endParaRPr sz="3000" b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u="sng">
              <a:solidFill>
                <a:schemeClr val="hlink"/>
              </a:solidFill>
              <a:highlight>
                <a:srgbClr val="FFFF00"/>
              </a:highlight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1. Les séparés chanté par Julien Clerc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https://www.youtube.com/watch?v=EgcULJSRK7M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2. Les séparés chanté par</a:t>
            </a:r>
            <a:r>
              <a:rPr lang="fr-FR"/>
              <a:t> </a:t>
            </a:r>
            <a:r>
              <a:rPr lang="fr-FR">
                <a:solidFill>
                  <a:srgbClr val="0070C0"/>
                </a:solidFill>
              </a:rPr>
              <a:t>Benjamin Biolay</a:t>
            </a:r>
            <a:endParaRPr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fr-FR" u="sng">
                <a:solidFill>
                  <a:schemeClr val="hlink"/>
                </a:solidFill>
                <a:hlinkClick r:id="rId4"/>
              </a:rPr>
              <a:t>https://www.youtube.com/watch?v=L1VHSvSpOXk</a:t>
            </a:r>
            <a:endParaRPr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5" name="Google Shape;145;p23" descr="Image result for coeur l'amour impossib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5141" y="227892"/>
            <a:ext cx="11381717" cy="640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51" name="Google Shape;15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45426" y="74803"/>
            <a:ext cx="6546574" cy="429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 descr="Image result for bel été"/>
          <p:cNvPicPr preferRelativeResize="0"/>
          <p:nvPr/>
        </p:nvPicPr>
        <p:blipFill rotWithShape="1">
          <a:blip r:embed="rId4">
            <a:alphaModFix/>
          </a:blip>
          <a:srcRect t="15116" r="-789" b="7223"/>
          <a:stretch/>
        </p:blipFill>
        <p:spPr>
          <a:xfrm>
            <a:off x="67968" y="74803"/>
            <a:ext cx="5577458" cy="429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 descr="Image result for coeur l'amour impossible"/>
          <p:cNvPicPr preferRelativeResize="0"/>
          <p:nvPr/>
        </p:nvPicPr>
        <p:blipFill rotWithShape="1">
          <a:blip r:embed="rId5">
            <a:alphaModFix/>
          </a:blip>
          <a:srcRect r="680" b="42553"/>
          <a:stretch/>
        </p:blipFill>
        <p:spPr>
          <a:xfrm>
            <a:off x="2526195" y="4372335"/>
            <a:ext cx="9665805" cy="24214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/>
          <p:nvPr/>
        </p:nvSpPr>
        <p:spPr>
          <a:xfrm>
            <a:off x="4850296" y="2885661"/>
            <a:ext cx="2273600" cy="1977886"/>
          </a:xfrm>
          <a:prstGeom prst="heart">
            <a:avLst/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4"/>
          <p:cNvSpPr/>
          <p:nvPr/>
        </p:nvSpPr>
        <p:spPr>
          <a:xfrm rot="-2812038">
            <a:off x="-245470" y="5007519"/>
            <a:ext cx="27888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i="0" u="none" strike="noStrike" cap="none">
                <a:solidFill>
                  <a:srgbClr val="C00000"/>
                </a:solidFill>
                <a:latin typeface="Caveat"/>
                <a:ea typeface="Caveat"/>
                <a:cs typeface="Caveat"/>
                <a:sym typeface="Caveat"/>
              </a:rPr>
              <a:t>souvenirs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ctrTitle"/>
          </p:nvPr>
        </p:nvSpPr>
        <p:spPr>
          <a:xfrm>
            <a:off x="1524000" y="844068"/>
            <a:ext cx="9144000" cy="17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haroni"/>
              <a:buNone/>
            </a:pPr>
            <a:r>
              <a:rPr lang="fr-FR"/>
              <a:t>Les Séparés </a:t>
            </a:r>
            <a:br>
              <a:rPr lang="fr-FR"/>
            </a:br>
            <a:r>
              <a:rPr lang="fr-FR" sz="3100" b="1"/>
              <a:t>Marceline Desbordes-Valmore</a:t>
            </a:r>
            <a:endParaRPr/>
          </a:p>
        </p:txBody>
      </p:sp>
      <p:pic>
        <p:nvPicPr>
          <p:cNvPr id="161" name="Google Shape;161;p25" descr="Related image"/>
          <p:cNvPicPr preferRelativeResize="0"/>
          <p:nvPr/>
        </p:nvPicPr>
        <p:blipFill rotWithShape="1">
          <a:blip r:embed="rId3">
            <a:alphaModFix/>
          </a:blip>
          <a:srcRect r="1679" b="8713"/>
          <a:stretch/>
        </p:blipFill>
        <p:spPr>
          <a:xfrm>
            <a:off x="290970" y="2849630"/>
            <a:ext cx="4313956" cy="288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 descr="Related image"/>
          <p:cNvPicPr preferRelativeResize="0"/>
          <p:nvPr/>
        </p:nvPicPr>
        <p:blipFill rotWithShape="1">
          <a:blip r:embed="rId4">
            <a:alphaModFix/>
          </a:blip>
          <a:srcRect r="1028" b="7299"/>
          <a:stretch/>
        </p:blipFill>
        <p:spPr>
          <a:xfrm>
            <a:off x="7110000" y="2849630"/>
            <a:ext cx="4684435" cy="316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 descr="Image result for clipart lightning bol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4925" y="2580860"/>
            <a:ext cx="2505075" cy="380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1921564" y="1825625"/>
            <a:ext cx="79115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>
                <a:highlight>
                  <a:srgbClr val="FFFF00"/>
                </a:highlight>
              </a:rPr>
              <a:t>N’écris pas</a:t>
            </a:r>
            <a:r>
              <a:rPr lang="fr-FR"/>
              <a:t>. Je suis triste, et je voudrais m’éteindre.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Les beaux étés sans toi, c’est la nuit sans flambeau.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J’ai refermé mes bras qui ne peuvent t’atteindre,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Et frapper à mon cœur, c’est frapper au tombeau.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                        </a:t>
            </a:r>
            <a:r>
              <a:rPr lang="fr-FR">
                <a:highlight>
                  <a:srgbClr val="FFFF00"/>
                </a:highlight>
              </a:rPr>
              <a:t>N’écris pas 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74" name="Google Shape;174;p27" descr="Image result for nuit noi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3843" y="0"/>
            <a:ext cx="9953031" cy="683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 descr="Image result for bel été"/>
          <p:cNvPicPr preferRelativeResize="0"/>
          <p:nvPr/>
        </p:nvPicPr>
        <p:blipFill rotWithShape="1">
          <a:blip r:embed="rId4">
            <a:alphaModFix/>
          </a:blip>
          <a:srcRect t="15116" r="-789" b="7223"/>
          <a:stretch/>
        </p:blipFill>
        <p:spPr>
          <a:xfrm>
            <a:off x="0" y="18673"/>
            <a:ext cx="4750521" cy="682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 descr="Image result for heart shape clipar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360522" y="4610377"/>
            <a:ext cx="2238375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 descr="Related image"/>
          <p:cNvPicPr preferRelativeResize="0"/>
          <p:nvPr/>
        </p:nvPicPr>
        <p:blipFill rotWithShape="1">
          <a:blip r:embed="rId6">
            <a:alphaModFix/>
          </a:blip>
          <a:srcRect r="1135" b="11884"/>
          <a:stretch/>
        </p:blipFill>
        <p:spPr>
          <a:xfrm flipH="1">
            <a:off x="9422294" y="3341482"/>
            <a:ext cx="2514601" cy="337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 descr="Image result for clipart lightning bol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5260" y="-820639"/>
            <a:ext cx="5593137" cy="849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 descr="Image result for woman crying black and white photography"/>
          <p:cNvPicPr preferRelativeResize="0"/>
          <p:nvPr/>
        </p:nvPicPr>
        <p:blipFill rotWithShape="1">
          <a:blip r:embed="rId8">
            <a:alphaModFix/>
          </a:blip>
          <a:srcRect l="6215" t="4883"/>
          <a:stretch/>
        </p:blipFill>
        <p:spPr>
          <a:xfrm>
            <a:off x="5030527" y="4810539"/>
            <a:ext cx="1812418" cy="183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2610678" y="1825625"/>
            <a:ext cx="80573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>
                <a:highlight>
                  <a:srgbClr val="FFFF00"/>
                </a:highlight>
              </a:rPr>
              <a:t>N’écris pas</a:t>
            </a:r>
            <a:r>
              <a:rPr lang="fr-FR"/>
              <a:t>. N’apprenons qu’à mourir à nous-mêmes,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Ne demande qu’à Dieu... qu’à toi, si je t’aimais 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Au fond de ton absence écouter que tu m’aimes,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C’est entendre le ciel sans y monter jamais.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                        </a:t>
            </a:r>
            <a:r>
              <a:rPr lang="fr-FR">
                <a:highlight>
                  <a:srgbClr val="FFFF00"/>
                </a:highlight>
              </a:rPr>
              <a:t>N’écris pas 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0" y="92765"/>
            <a:ext cx="12192000" cy="676523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90" name="Google Shape;190;p29" descr="Related ima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27002" y="1836419"/>
            <a:ext cx="6027001" cy="40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 descr="Image result for man looking at the sky"/>
          <p:cNvPicPr preferRelativeResize="0"/>
          <p:nvPr/>
        </p:nvPicPr>
        <p:blipFill rotWithShape="1">
          <a:blip r:embed="rId4">
            <a:alphaModFix/>
          </a:blip>
          <a:srcRect r="760" b="7172"/>
          <a:stretch/>
        </p:blipFill>
        <p:spPr>
          <a:xfrm>
            <a:off x="1" y="1836419"/>
            <a:ext cx="6027001" cy="4047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1023730" y="21939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97" name="Google Shape;197;p30" descr="Image result for sa voix chuchot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484" y="65361"/>
            <a:ext cx="11924481" cy="667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6714" y="3723862"/>
            <a:ext cx="4696913" cy="2663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04" name="Google Shape;204;p31" descr="Image result for looking up to the heaven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426" y="0"/>
            <a:ext cx="12066573" cy="686138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/>
          <p:nvPr/>
        </p:nvSpPr>
        <p:spPr>
          <a:xfrm>
            <a:off x="5194853" y="2055813"/>
            <a:ext cx="1855304" cy="3828152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1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4853" y="5743539"/>
            <a:ext cx="1965144" cy="111446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fr-FR">
                <a:latin typeface="Aharoni"/>
                <a:ea typeface="Aharoni"/>
                <a:cs typeface="Aharoni"/>
                <a:sym typeface="Aharoni"/>
              </a:rPr>
              <a:t>Famille</a:t>
            </a:r>
            <a:endParaRPr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481068"/>
            <a:ext cx="10515600" cy="519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/>
              <a:t>Son </a:t>
            </a:r>
            <a:r>
              <a:rPr lang="fr-FR" sz="2400" dirty="0">
                <a:solidFill>
                  <a:srgbClr val="FF0000"/>
                </a:solidFill>
              </a:rPr>
              <a:t>père </a:t>
            </a:r>
            <a:r>
              <a:rPr lang="fr-FR" sz="2400" dirty="0"/>
              <a:t>: 	petit bourgeois ruiné par la révolution.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/>
              <a:t>		devient cabaretier.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/>
              <a:t>Sa </a:t>
            </a:r>
            <a:r>
              <a:rPr lang="fr-FR" sz="2400" dirty="0">
                <a:solidFill>
                  <a:srgbClr val="FF0000"/>
                </a:solidFill>
              </a:rPr>
              <a:t>mère </a:t>
            </a:r>
            <a:r>
              <a:rPr lang="fr-FR" sz="2400" dirty="0"/>
              <a:t>: 	1801 va avec Marceline en Guadeloupe chez un cousin riche 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/>
              <a:t>		commence une nouvelle vie.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/>
              <a:t>		mère décède de fièvre jaune 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fr-FR" sz="2400" dirty="0">
                <a:solidFill>
                  <a:srgbClr val="FF0000"/>
                </a:solidFill>
              </a:rPr>
              <a:t>Marceline </a:t>
            </a:r>
            <a:r>
              <a:rPr lang="fr-FR" sz="2400" dirty="0"/>
              <a:t>: 	Orpheline de mère retourne chez son père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/>
              <a:t>		devient comédienne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/>
              <a:t>		</a:t>
            </a:r>
            <a:r>
              <a:rPr lang="fr-FR" sz="2400" dirty="0">
                <a:highlight>
                  <a:srgbClr val="FFFF00"/>
                </a:highlight>
              </a:rPr>
              <a:t>1808: elle rencontre </a:t>
            </a:r>
            <a:r>
              <a:rPr lang="fr-FR" sz="2400" dirty="0"/>
              <a:t>le comédien et écrivain, </a:t>
            </a:r>
            <a:r>
              <a:rPr lang="fr-FR" sz="2400" dirty="0">
                <a:highlight>
                  <a:srgbClr val="FFFF00"/>
                </a:highlight>
              </a:rPr>
              <a:t>Henri de Latouche </a:t>
            </a:r>
            <a:endParaRPr sz="2400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/>
              <a:t>             		avec qui elle a une </a:t>
            </a:r>
            <a:r>
              <a:rPr lang="fr-FR" sz="2400" dirty="0">
                <a:highlight>
                  <a:srgbClr val="FFFF00"/>
                </a:highlight>
              </a:rPr>
              <a:t>liaison passionnée, </a:t>
            </a:r>
            <a:r>
              <a:rPr lang="fr-FR" sz="2400" dirty="0"/>
              <a:t>qui</a:t>
            </a:r>
            <a:r>
              <a:rPr lang="fr-FR" sz="2400" dirty="0">
                <a:highlight>
                  <a:srgbClr val="FFFF00"/>
                </a:highlight>
              </a:rPr>
              <a:t>  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/>
              <a:t>		</a:t>
            </a:r>
            <a:r>
              <a:rPr lang="fr-FR" sz="2400" dirty="0">
                <a:highlight>
                  <a:srgbClr val="FFFF00"/>
                </a:highlight>
              </a:rPr>
              <a:t>durera </a:t>
            </a:r>
            <a:r>
              <a:rPr lang="fr-FR" sz="2400" dirty="0"/>
              <a:t>de façon intermittente </a:t>
            </a:r>
            <a:r>
              <a:rPr lang="fr-FR" sz="2400" dirty="0">
                <a:highlight>
                  <a:srgbClr val="FFFF00"/>
                </a:highlight>
              </a:rPr>
              <a:t>pendant 30 ans</a:t>
            </a:r>
            <a:r>
              <a:rPr lang="fr-FR" sz="2400" dirty="0"/>
              <a:t>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 dirty="0"/>
              <a:t>		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92" name="Google Shape;92;p14"/>
          <p:cNvSpPr/>
          <p:nvPr/>
        </p:nvSpPr>
        <p:spPr>
          <a:xfrm>
            <a:off x="9037983" y="5181600"/>
            <a:ext cx="1020417" cy="887896"/>
          </a:xfrm>
          <a:prstGeom prst="heart">
            <a:avLst/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2703442" y="1825625"/>
            <a:ext cx="86503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>
                <a:highlight>
                  <a:srgbClr val="FFFF00"/>
                </a:highlight>
              </a:rPr>
              <a:t>N’écris pas</a:t>
            </a:r>
            <a:r>
              <a:rPr lang="fr-FR"/>
              <a:t>. Je te crains ; j’ai peur de ma mémoire 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Elle a gardé ta voix qui m’appelle souvent.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Ne montre pas l’eau vive à qui ne peut la boire.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Une chère écriture est un portrait vivant.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                        </a:t>
            </a:r>
            <a:r>
              <a:rPr lang="fr-FR">
                <a:highlight>
                  <a:srgbClr val="FFFF00"/>
                </a:highlight>
              </a:rPr>
              <a:t>N’écris pas 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17" name="Google Shape;217;p33" descr="Related image"/>
          <p:cNvPicPr preferRelativeResize="0"/>
          <p:nvPr/>
        </p:nvPicPr>
        <p:blipFill rotWithShape="1">
          <a:blip r:embed="rId3">
            <a:alphaModFix/>
          </a:blip>
          <a:srcRect l="30648" t="60984" r="7850" b="588"/>
          <a:stretch/>
        </p:blipFill>
        <p:spPr>
          <a:xfrm>
            <a:off x="0" y="40621"/>
            <a:ext cx="12192000" cy="677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3" descr="Related ima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02087" y="1615942"/>
            <a:ext cx="6569765" cy="495697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/>
          <p:nvPr/>
        </p:nvSpPr>
        <p:spPr>
          <a:xfrm>
            <a:off x="838200" y="2040835"/>
            <a:ext cx="45719" cy="4571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220459" y="40621"/>
            <a:ext cx="4881628" cy="3878733"/>
          </a:xfrm>
          <a:prstGeom prst="cloudCallout">
            <a:avLst>
              <a:gd name="adj1" fmla="val -9702"/>
              <a:gd name="adj2" fmla="val 26625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33" descr="Related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3756" y="1297073"/>
            <a:ext cx="2532538" cy="143623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22" name="Google Shape;222;p33"/>
          <p:cNvSpPr/>
          <p:nvPr/>
        </p:nvSpPr>
        <p:spPr>
          <a:xfrm>
            <a:off x="4916131" y="-932812"/>
            <a:ext cx="4064347" cy="5246999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4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1824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2027582" y="1825625"/>
            <a:ext cx="93262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>
                <a:highlight>
                  <a:srgbClr val="FFFF00"/>
                </a:highlight>
              </a:rPr>
              <a:t>N’écris pas </a:t>
            </a:r>
            <a:r>
              <a:rPr lang="fr-FR">
                <a:solidFill>
                  <a:schemeClr val="lt1"/>
                </a:solidFill>
              </a:rPr>
              <a:t>ces deux mots que je n’ose plus lire 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>
                <a:solidFill>
                  <a:schemeClr val="lt1"/>
                </a:solidFill>
              </a:rPr>
              <a:t>Il semble que ta voix les répand sur mon cœur 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>
                <a:solidFill>
                  <a:schemeClr val="lt1"/>
                </a:solidFill>
              </a:rPr>
              <a:t>Que je les vois brûler à travers ton sourire 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fr-FR">
                <a:solidFill>
                  <a:schemeClr val="lt1"/>
                </a:solidFill>
              </a:rPr>
              <a:t>Il semble qu’un baiser les empreint sur mon cœur.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                        </a:t>
            </a:r>
            <a:r>
              <a:rPr lang="fr-FR">
                <a:highlight>
                  <a:srgbClr val="FFFF00"/>
                </a:highlight>
              </a:rPr>
              <a:t>N’écris pas 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29" name="Google Shape;229;p34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0362" y="389387"/>
            <a:ext cx="2532538" cy="143623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30" name="Google Shape;230;p34" descr="Image result for handwriting Je t'aime"/>
          <p:cNvPicPr preferRelativeResize="0"/>
          <p:nvPr/>
        </p:nvPicPr>
        <p:blipFill rotWithShape="1">
          <a:blip r:embed="rId5">
            <a:alphaModFix/>
          </a:blip>
          <a:srcRect r="15197" b="55044"/>
          <a:stretch/>
        </p:blipFill>
        <p:spPr>
          <a:xfrm>
            <a:off x="9608239" y="1527898"/>
            <a:ext cx="2164661" cy="92375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5" descr="Image result for man writing a lettr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2368" y="111854"/>
            <a:ext cx="5063632" cy="669888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/>
          <p:nvPr/>
        </p:nvSpPr>
        <p:spPr>
          <a:xfrm>
            <a:off x="225287" y="0"/>
            <a:ext cx="3935896" cy="2040835"/>
          </a:xfrm>
          <a:prstGeom prst="cloudCallout">
            <a:avLst>
              <a:gd name="adj1" fmla="val 43477"/>
              <a:gd name="adj2" fmla="val 44318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5" descr="Image result for handwriting Je t'aime"/>
          <p:cNvPicPr preferRelativeResize="0"/>
          <p:nvPr/>
        </p:nvPicPr>
        <p:blipFill rotWithShape="1">
          <a:blip r:embed="rId4">
            <a:alphaModFix/>
          </a:blip>
          <a:srcRect r="15197" b="55044"/>
          <a:stretch/>
        </p:blipFill>
        <p:spPr>
          <a:xfrm>
            <a:off x="1139686" y="454472"/>
            <a:ext cx="2164661" cy="92375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6584423" y="132768"/>
            <a:ext cx="2685368" cy="688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fr-FR" sz="3959"/>
              <a:t>N’écris pas!</a:t>
            </a:r>
            <a:br>
              <a:rPr lang="fr-FR" sz="3959"/>
            </a:br>
            <a:r>
              <a:rPr lang="fr-FR" sz="3959"/>
              <a:t>N’écris pas!</a:t>
            </a:r>
            <a:br>
              <a:rPr lang="fr-FR" sz="3959"/>
            </a:br>
            <a:r>
              <a:rPr lang="fr-FR" sz="3959"/>
              <a:t>N’écris pas!</a:t>
            </a:r>
            <a:br>
              <a:rPr lang="fr-FR" sz="3959"/>
            </a:br>
            <a:r>
              <a:rPr lang="fr-FR" sz="3959"/>
              <a:t>N’écris pas!</a:t>
            </a:r>
            <a:br>
              <a:rPr lang="fr-FR" sz="3959"/>
            </a:br>
            <a:r>
              <a:rPr lang="fr-FR" sz="3959"/>
              <a:t>N’écris pas!</a:t>
            </a:r>
            <a:br>
              <a:rPr lang="fr-FR" sz="3959"/>
            </a:br>
            <a:r>
              <a:rPr lang="fr-FR" sz="3959"/>
              <a:t>N’écris pas!</a:t>
            </a:r>
            <a:br>
              <a:rPr lang="fr-FR" sz="3959"/>
            </a:br>
            <a:r>
              <a:rPr lang="fr-FR" sz="3959"/>
              <a:t>N’écris pas!</a:t>
            </a:r>
            <a:br>
              <a:rPr lang="fr-FR" sz="3959"/>
            </a:br>
            <a:r>
              <a:rPr lang="fr-FR" sz="3959"/>
              <a:t>N’écris pas!</a:t>
            </a:r>
            <a:br>
              <a:rPr lang="fr-FR" sz="3959"/>
            </a:br>
            <a:r>
              <a:rPr lang="fr-FR" sz="3959"/>
              <a:t>N’écris pas!</a:t>
            </a:r>
            <a:br>
              <a:rPr lang="fr-FR" sz="3959"/>
            </a:br>
            <a:r>
              <a:rPr lang="fr-FR" sz="3959"/>
              <a:t>N’écris pas!</a:t>
            </a:r>
            <a:br>
              <a:rPr lang="fr-FR" sz="3959"/>
            </a:br>
            <a:r>
              <a:rPr lang="fr-FR" sz="3959"/>
              <a:t>N’écris pas!</a:t>
            </a:r>
            <a:br>
              <a:rPr lang="fr-FR" sz="3959"/>
            </a:br>
            <a:r>
              <a:rPr lang="fr-FR" sz="3959"/>
              <a:t>N’écris pas!</a:t>
            </a:r>
            <a:br>
              <a:rPr lang="fr-FR" sz="3959"/>
            </a:br>
            <a:endParaRPr sz="3959"/>
          </a:p>
        </p:txBody>
      </p:sp>
      <p:pic>
        <p:nvPicPr>
          <p:cNvPr id="239" name="Google Shape;239;p35" descr="Image result for megaphone"/>
          <p:cNvPicPr preferRelativeResize="0"/>
          <p:nvPr/>
        </p:nvPicPr>
        <p:blipFill rotWithShape="1">
          <a:blip r:embed="rId5">
            <a:alphaModFix/>
          </a:blip>
          <a:srcRect r="47182" b="9951"/>
          <a:stretch/>
        </p:blipFill>
        <p:spPr>
          <a:xfrm>
            <a:off x="9422504" y="132768"/>
            <a:ext cx="2685368" cy="617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 descr="Related image"/>
          <p:cNvPicPr preferRelativeResize="0"/>
          <p:nvPr/>
        </p:nvPicPr>
        <p:blipFill rotWithShape="1">
          <a:blip r:embed="rId6">
            <a:alphaModFix/>
          </a:blip>
          <a:srcRect r="1135" b="11884"/>
          <a:stretch/>
        </p:blipFill>
        <p:spPr>
          <a:xfrm flipH="1">
            <a:off x="10872936" y="5221357"/>
            <a:ext cx="1234936" cy="165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46" name="Google Shape;246;p36" descr="Related ima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058" b="22265"/>
          <a:stretch/>
        </p:blipFill>
        <p:spPr>
          <a:xfrm>
            <a:off x="609601" y="106397"/>
            <a:ext cx="10744200" cy="666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341250" y="420899"/>
            <a:ext cx="5685300" cy="3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79"/>
              <a:buNone/>
            </a:pPr>
            <a:r>
              <a:rPr lang="fr-FR" sz="1979">
                <a:highlight>
                  <a:srgbClr val="FFFF00"/>
                </a:highlight>
              </a:rPr>
              <a:t>N’écris pas</a:t>
            </a:r>
            <a:r>
              <a:rPr lang="fr-FR" sz="1979"/>
              <a:t>. Je suis triste, et je voudrais m’éteindre.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79"/>
              <a:buNone/>
            </a:pPr>
            <a:r>
              <a:rPr lang="fr-FR" sz="1979"/>
              <a:t>Les beaux étés </a:t>
            </a:r>
            <a:r>
              <a:rPr lang="fr-FR" sz="1979">
                <a:solidFill>
                  <a:srgbClr val="FF0000"/>
                </a:solidFill>
              </a:rPr>
              <a:t>sans toi</a:t>
            </a:r>
            <a:r>
              <a:rPr lang="fr-FR" sz="1979"/>
              <a:t>, c’est la nuit sans flambeau.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79"/>
              <a:buNone/>
            </a:pPr>
            <a:r>
              <a:rPr lang="fr-FR" sz="1979"/>
              <a:t>J’ai refermé </a:t>
            </a:r>
            <a:r>
              <a:rPr lang="fr-FR" sz="1979">
                <a:solidFill>
                  <a:srgbClr val="FF0000"/>
                </a:solidFill>
              </a:rPr>
              <a:t>mes bras qui ne peuvent t’atteindre</a:t>
            </a:r>
            <a:r>
              <a:rPr lang="fr-FR" sz="1979"/>
              <a:t>,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79"/>
              <a:buNone/>
            </a:pPr>
            <a:r>
              <a:rPr lang="fr-FR" sz="1979"/>
              <a:t>Et frapper à mon cœur, c’est frapper au tombeau.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79"/>
              <a:buNone/>
            </a:pPr>
            <a:r>
              <a:rPr lang="fr-FR" sz="1979"/>
              <a:t>                        </a:t>
            </a:r>
            <a:r>
              <a:rPr lang="fr-FR" sz="1979">
                <a:highlight>
                  <a:srgbClr val="FFFF00"/>
                </a:highlight>
              </a:rPr>
              <a:t>N’écris pas !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79"/>
              <a:buNone/>
            </a:pPr>
            <a:r>
              <a:rPr lang="fr-FR" sz="1979"/>
              <a:t> 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79"/>
              <a:buNone/>
            </a:pPr>
            <a:r>
              <a:rPr lang="fr-FR" sz="1979">
                <a:highlight>
                  <a:srgbClr val="FFFF00"/>
                </a:highlight>
              </a:rPr>
              <a:t>N’écris pas</a:t>
            </a:r>
            <a:r>
              <a:rPr lang="fr-FR" sz="1979"/>
              <a:t>. N’apprenons qu’à mourir à nous-mêmes,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79"/>
              <a:buNone/>
            </a:pPr>
            <a:r>
              <a:rPr lang="fr-FR" sz="1979"/>
              <a:t>Ne demande qu’à Dieu... qu’à toi, si je t’aimais !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979"/>
              <a:buNone/>
            </a:pPr>
            <a:r>
              <a:rPr lang="fr-FR" sz="1979">
                <a:solidFill>
                  <a:srgbClr val="FF0000"/>
                </a:solidFill>
              </a:rPr>
              <a:t>Au fond de ton absence</a:t>
            </a:r>
            <a:r>
              <a:rPr lang="fr-FR" sz="1979"/>
              <a:t> écouter que tu m’aimes,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79"/>
              <a:buNone/>
            </a:pPr>
            <a:r>
              <a:rPr lang="fr-FR" sz="1979"/>
              <a:t>C’est entendre le ciel sans y monter jamais.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79"/>
              <a:buNone/>
            </a:pPr>
            <a:r>
              <a:rPr lang="fr-FR" sz="1979"/>
              <a:t>                        </a:t>
            </a:r>
            <a:r>
              <a:rPr lang="fr-FR" sz="1979">
                <a:highlight>
                  <a:srgbClr val="FFFF00"/>
                </a:highlight>
              </a:rPr>
              <a:t>N’écris pas !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</a:pPr>
            <a:r>
              <a:rPr lang="fr-FR" sz="1870"/>
              <a:t> </a:t>
            </a:r>
            <a:endParaRPr/>
          </a:p>
          <a:p>
            <a:pPr marL="228600" lvl="0" indent="-13081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/>
          </a:p>
        </p:txBody>
      </p:sp>
      <p:sp>
        <p:nvSpPr>
          <p:cNvPr id="252" name="Google Shape;252;p37"/>
          <p:cNvSpPr txBox="1"/>
          <p:nvPr/>
        </p:nvSpPr>
        <p:spPr>
          <a:xfrm>
            <a:off x="6351100" y="243550"/>
            <a:ext cx="5622000" cy="48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195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N’écris pas</a:t>
            </a: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 te crains ; j’ai peur de </a:t>
            </a:r>
            <a:r>
              <a:rPr lang="fr-FR" sz="19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 mémoire </a:t>
            </a: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95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 </a:t>
            </a:r>
            <a:r>
              <a:rPr lang="fr-FR" sz="19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gardé ta voix </a:t>
            </a: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m’appelle souvent.</a:t>
            </a:r>
            <a:endParaRPr sz="195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montre pas l’eau vive à qui ne peut la boire.</a:t>
            </a:r>
            <a:endParaRPr sz="195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lang="fr-FR" sz="19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chère écriture </a:t>
            </a: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 un portrait vivant.</a:t>
            </a:r>
            <a:endParaRPr sz="195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             </a:t>
            </a:r>
            <a:r>
              <a:rPr lang="fr-FR" sz="195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N’écris pas !</a:t>
            </a:r>
            <a:endParaRPr sz="195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5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195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N’écris pas </a:t>
            </a: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deux mots que je n’ose plus lire :</a:t>
            </a:r>
            <a:endParaRPr sz="195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semble que ta voix les répand sur mon cœur ;</a:t>
            </a:r>
            <a:endParaRPr sz="195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je les vois brûler à travers ton sourire ;</a:t>
            </a:r>
            <a:endParaRPr sz="195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semble qu’un baiser les empreint sur mon cœur.</a:t>
            </a:r>
            <a:endParaRPr sz="195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             </a:t>
            </a:r>
            <a:r>
              <a:rPr lang="fr-FR" sz="195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N’écris pas !</a:t>
            </a:r>
            <a:endParaRPr sz="195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437323" y="4505739"/>
            <a:ext cx="5360400" cy="92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strophes 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lain" startAt="4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Quintiles (une strophe à cinq vers)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437323" y="5592417"/>
            <a:ext cx="5360400" cy="92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Anaphore (f)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fr-FR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N’écris pas 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Répétitions au début et à la fin de chaque strophe.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haroni"/>
              <a:buNone/>
            </a:pPr>
            <a:br>
              <a:rPr lang="fr-FR" sz="3959">
                <a:latin typeface="Aharoni"/>
                <a:ea typeface="Aharoni"/>
                <a:cs typeface="Aharoni"/>
                <a:sym typeface="Aharoni"/>
              </a:rPr>
            </a:br>
            <a:r>
              <a:rPr lang="fr-FR" sz="4800" b="1">
                <a:solidFill>
                  <a:srgbClr val="0B5394"/>
                </a:solidFill>
              </a:rPr>
              <a:t>Les mots/ les souvenirs d’amour </a:t>
            </a:r>
            <a:br>
              <a:rPr lang="fr-FR" sz="3959" b="1">
                <a:solidFill>
                  <a:srgbClr val="0B5394"/>
                </a:solidFill>
              </a:rPr>
            </a:br>
            <a:r>
              <a:rPr lang="fr-FR" sz="4800" b="1">
                <a:solidFill>
                  <a:srgbClr val="0B5394"/>
                </a:solidFill>
                <a:highlight>
                  <a:srgbClr val="FFFFFF"/>
                </a:highlight>
              </a:rPr>
              <a:t>Remplis de </a:t>
            </a:r>
            <a:r>
              <a:rPr lang="fr-FR" sz="4800" b="1">
                <a:solidFill>
                  <a:srgbClr val="674EA7"/>
                </a:solidFill>
                <a:highlight>
                  <a:srgbClr val="FFFFFF"/>
                </a:highlight>
              </a:rPr>
              <a:t>sensibilité</a:t>
            </a:r>
            <a:br>
              <a:rPr lang="fr-FR" sz="3959" b="1">
                <a:solidFill>
                  <a:srgbClr val="0B5394"/>
                </a:solidFill>
              </a:rPr>
            </a:br>
            <a:r>
              <a:rPr lang="fr-FR" sz="3959">
                <a:latin typeface="Aharoni"/>
                <a:ea typeface="Aharoni"/>
                <a:cs typeface="Aharoni"/>
                <a:sym typeface="Aharoni"/>
              </a:rPr>
              <a:t> </a:t>
            </a:r>
            <a:endParaRPr sz="3959"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60" name="Google Shape;260;p38"/>
          <p:cNvSpPr txBox="1">
            <a:spLocks noGrp="1"/>
          </p:cNvSpPr>
          <p:nvPr>
            <p:ph type="body" idx="1"/>
          </p:nvPr>
        </p:nvSpPr>
        <p:spPr>
          <a:xfrm>
            <a:off x="848149" y="1825625"/>
            <a:ext cx="9987900" cy="46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chemeClr val="accent1"/>
                </a:solidFill>
              </a:rPr>
              <a:t>Le</a:t>
            </a:r>
            <a:r>
              <a:rPr lang="fr-FR" sz="1960">
                <a:solidFill>
                  <a:srgbClr val="3D85C6"/>
                </a:solidFill>
              </a:rPr>
              <a:t>s beaux étés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frapper à mon cœur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Les beaux étés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je t’aimais !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mes bras … t’atteindre,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écouter que tu m’aimes c’est entendre le ciel 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ta voix qui m’appelle souvent - l’eau vive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Une chère écriture est un portrait vivant  ( = les lettres de l’amant l’incarnent)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ces deux mots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mon cœur 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ton sourire 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un baiser</a:t>
            </a:r>
            <a:endParaRPr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1960">
                <a:solidFill>
                  <a:srgbClr val="3D85C6"/>
                </a:solidFill>
              </a:rPr>
              <a:t>Sur mon cœur</a:t>
            </a:r>
            <a:endParaRPr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fr-FR" b="1"/>
              <a:t>Les mots de la séparation</a:t>
            </a:r>
            <a:endParaRPr b="1"/>
          </a:p>
        </p:txBody>
      </p:sp>
      <p:sp>
        <p:nvSpPr>
          <p:cNvPr id="266" name="Google Shape;266;p39"/>
          <p:cNvSpPr txBox="1">
            <a:spLocks noGrp="1"/>
          </p:cNvSpPr>
          <p:nvPr>
            <p:ph type="body" idx="1"/>
          </p:nvPr>
        </p:nvSpPr>
        <p:spPr>
          <a:xfrm>
            <a:off x="874650" y="1765050"/>
            <a:ext cx="104427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fr-FR">
                <a:solidFill>
                  <a:srgbClr val="FF0000"/>
                </a:solidFill>
              </a:rPr>
              <a:t>sans toi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fr-FR">
                <a:solidFill>
                  <a:srgbClr val="FF0000"/>
                </a:solidFill>
              </a:rPr>
              <a:t>J’ai refermé mes bras qui ne peuvent t’atteindre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fr-FR">
                <a:solidFill>
                  <a:srgbClr val="FF0000"/>
                </a:solidFill>
              </a:rPr>
              <a:t>au fond de ton absence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fr-FR">
                <a:solidFill>
                  <a:srgbClr val="FF0000"/>
                </a:solidFill>
              </a:rPr>
              <a:t>ma mémoire 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fr-FR">
                <a:solidFill>
                  <a:srgbClr val="FF0000"/>
                </a:solidFill>
              </a:rPr>
              <a:t>une chère écriture  </a:t>
            </a:r>
            <a:r>
              <a:rPr lang="fr-FR" sz="2000">
                <a:solidFill>
                  <a:srgbClr val="FF0000"/>
                </a:solidFill>
              </a:rPr>
              <a:t>(</a:t>
            </a:r>
            <a:r>
              <a:rPr lang="fr-FR" sz="2000"/>
              <a:t>« </a:t>
            </a:r>
            <a:r>
              <a:rPr lang="fr-FR" sz="2000" i="1"/>
              <a:t>la correspondance est la conversation des absents </a:t>
            </a:r>
            <a:r>
              <a:rPr lang="fr-FR" sz="2000"/>
              <a:t>», t Cicéron.</a:t>
            </a:r>
            <a:r>
              <a:rPr lang="fr-FR" sz="1800"/>
              <a:t> 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fr-FR" b="1"/>
              <a:t>Les mots de la tristesse et du désespoir</a:t>
            </a:r>
            <a:endParaRPr b="1"/>
          </a:p>
        </p:txBody>
      </p:sp>
      <p:sp>
        <p:nvSpPr>
          <p:cNvPr id="272" name="Google Shape;272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4800">
                <a:highlight>
                  <a:srgbClr val="00FFFF"/>
                </a:highlight>
              </a:rPr>
              <a:t>Je suis triste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4800">
                <a:highlight>
                  <a:srgbClr val="00FFFF"/>
                </a:highlight>
              </a:rPr>
              <a:t>Je te crains </a:t>
            </a:r>
            <a:r>
              <a:rPr lang="fr-FR" sz="4800"/>
              <a:t>; 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4800">
                <a:highlight>
                  <a:srgbClr val="00FFFF"/>
                </a:highlight>
              </a:rPr>
              <a:t>j’ai peur </a:t>
            </a:r>
            <a:r>
              <a:rPr lang="fr-FR" sz="4800"/>
              <a:t>de </a:t>
            </a:r>
            <a:r>
              <a:rPr lang="fr-FR" sz="4800">
                <a:solidFill>
                  <a:srgbClr val="FF0000"/>
                </a:solidFill>
              </a:rPr>
              <a:t>ma mémoire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4800"/>
              <a:t>ces deux mots que </a:t>
            </a:r>
            <a:r>
              <a:rPr lang="fr-FR" sz="4800">
                <a:highlight>
                  <a:srgbClr val="00FFFF"/>
                </a:highlight>
              </a:rPr>
              <a:t>je n’ose plus </a:t>
            </a:r>
            <a:r>
              <a:rPr lang="fr-FR" sz="4800"/>
              <a:t>lire </a:t>
            </a:r>
            <a:endParaRPr sz="4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>
            <a:off x="898650" y="733000"/>
            <a:ext cx="10455000" cy="10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haroni"/>
              <a:buNone/>
            </a:pPr>
            <a:r>
              <a:rPr lang="fr-FR" sz="3959" b="1"/>
              <a:t>Les aspects/les sentiments </a:t>
            </a:r>
            <a:r>
              <a:rPr lang="fr-FR" sz="3959" b="1">
                <a:highlight>
                  <a:srgbClr val="FF00FF"/>
                </a:highlight>
              </a:rPr>
              <a:t>positifs</a:t>
            </a:r>
            <a:r>
              <a:rPr lang="fr-FR" sz="3959" b="1"/>
              <a:t> </a:t>
            </a:r>
            <a:r>
              <a:rPr lang="fr-FR" sz="3959" b="1">
                <a:highlight>
                  <a:srgbClr val="999999"/>
                </a:highlight>
              </a:rPr>
              <a:t>renversés</a:t>
            </a:r>
            <a:br>
              <a:rPr lang="fr-FR" sz="3959">
                <a:solidFill>
                  <a:srgbClr val="FF0000"/>
                </a:solidFill>
              </a:rPr>
            </a:br>
            <a:endParaRPr sz="3959">
              <a:solidFill>
                <a:srgbClr val="FF0000"/>
              </a:solidFill>
            </a:endParaRPr>
          </a:p>
        </p:txBody>
      </p:sp>
      <p:sp>
        <p:nvSpPr>
          <p:cNvPr id="278" name="Google Shape;278;p41"/>
          <p:cNvSpPr txBox="1">
            <a:spLocks noGrp="1"/>
          </p:cNvSpPr>
          <p:nvPr>
            <p:ph type="body" idx="1"/>
          </p:nvPr>
        </p:nvSpPr>
        <p:spPr>
          <a:xfrm>
            <a:off x="898650" y="1825625"/>
            <a:ext cx="111345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fr-FR" sz="3330">
                <a:highlight>
                  <a:srgbClr val="CCCCCC"/>
                </a:highlight>
              </a:rPr>
              <a:t>LES MOTS DE </a:t>
            </a:r>
            <a:r>
              <a:rPr lang="fr-FR" sz="3330" b="1">
                <a:highlight>
                  <a:srgbClr val="CCCCCC"/>
                </a:highlight>
              </a:rPr>
              <a:t>LA MORT/la déprime/le noir</a:t>
            </a:r>
            <a:endParaRPr>
              <a:highlight>
                <a:srgbClr val="CCCCCC"/>
              </a:highligh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>
              <a:highlight>
                <a:srgbClr val="808080"/>
              </a:highligh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/>
              <a:t>Je suis </a:t>
            </a:r>
            <a:r>
              <a:rPr lang="fr-FR" sz="2590">
                <a:highlight>
                  <a:srgbClr val="B7B7B7"/>
                </a:highlight>
              </a:rPr>
              <a:t>triste,</a:t>
            </a:r>
            <a:r>
              <a:rPr lang="fr-FR" sz="2590"/>
              <a:t> je voudrais </a:t>
            </a:r>
            <a:r>
              <a:rPr lang="fr-FR" sz="2590">
                <a:highlight>
                  <a:srgbClr val="CCCCCC"/>
                </a:highlight>
              </a:rPr>
              <a:t>m’éteindre</a:t>
            </a:r>
            <a:endParaRPr>
              <a:highlight>
                <a:srgbClr val="CCCCCC"/>
              </a:highligh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>
                <a:highlight>
                  <a:srgbClr val="FF00FF"/>
                </a:highlight>
              </a:rPr>
              <a:t>Les beaux étés </a:t>
            </a:r>
            <a:r>
              <a:rPr lang="fr-FR" sz="2590">
                <a:solidFill>
                  <a:srgbClr val="FF0000"/>
                </a:solidFill>
              </a:rPr>
              <a:t>sans toi</a:t>
            </a:r>
            <a:r>
              <a:rPr lang="fr-FR" sz="2590"/>
              <a:t>, c’est </a:t>
            </a:r>
            <a:r>
              <a:rPr lang="fr-FR" sz="2590">
                <a:highlight>
                  <a:srgbClr val="CCCCCC"/>
                </a:highlight>
              </a:rPr>
              <a:t>la nuit sans flambeau.</a:t>
            </a:r>
            <a:r>
              <a:rPr lang="fr-FR" sz="2590"/>
              <a:t>*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/>
              <a:t>Et </a:t>
            </a:r>
            <a:r>
              <a:rPr lang="fr-FR" sz="2590">
                <a:highlight>
                  <a:srgbClr val="FF00FF"/>
                </a:highlight>
              </a:rPr>
              <a:t>frapper à mon cœur</a:t>
            </a:r>
            <a:r>
              <a:rPr lang="fr-FR" sz="2590"/>
              <a:t>, c’est </a:t>
            </a:r>
            <a:r>
              <a:rPr lang="fr-FR" sz="2590">
                <a:highlight>
                  <a:srgbClr val="CCCCCC"/>
                </a:highlight>
              </a:rPr>
              <a:t>frapper au tombeau</a:t>
            </a:r>
            <a:r>
              <a:rPr lang="fr-FR" sz="2590">
                <a:highlight>
                  <a:srgbClr val="D9D9D9"/>
                </a:highlight>
              </a:rPr>
              <a:t> *</a:t>
            </a:r>
            <a:r>
              <a:rPr lang="fr-FR" sz="2590"/>
              <a:t>*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/>
              <a:t>N’apprenons qu’à </a:t>
            </a:r>
            <a:r>
              <a:rPr lang="fr-FR" sz="2590" b="1">
                <a:highlight>
                  <a:srgbClr val="CCCCCC"/>
                </a:highlight>
              </a:rPr>
              <a:t>mourir</a:t>
            </a:r>
            <a:r>
              <a:rPr lang="fr-FR" sz="2590" b="1"/>
              <a:t> </a:t>
            </a:r>
            <a:r>
              <a:rPr lang="fr-FR" sz="2590"/>
              <a:t>à nous-mêmes.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fr-FR" sz="2405"/>
              <a:t>*  Lui = il représente la lumière x sans lui, c’est la nuit noire =  elle fait une déprime sans lui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fr-FR" sz="2220" b="1"/>
              <a:t>**</a:t>
            </a:r>
            <a:r>
              <a:rPr lang="fr-FR" sz="2220" b="1">
                <a:highlight>
                  <a:srgbClr val="C0C0C0"/>
                </a:highlight>
              </a:rPr>
              <a:t>Elle ressent une tristesse et un </a:t>
            </a:r>
            <a:r>
              <a:rPr lang="fr-FR" sz="2590" b="1">
                <a:highlight>
                  <a:srgbClr val="C0C0C0"/>
                </a:highlight>
              </a:rPr>
              <a:t>vide intérieur intense</a:t>
            </a:r>
            <a:r>
              <a:rPr lang="fr-FR" sz="2220" b="1">
                <a:highlight>
                  <a:srgbClr val="C0C0C0"/>
                </a:highlight>
              </a:rPr>
              <a:t>, comparant son cœur à un </a:t>
            </a:r>
            <a:r>
              <a:rPr lang="fr-FR" sz="2405" b="1">
                <a:highlight>
                  <a:srgbClr val="C0C0C0"/>
                </a:highlight>
              </a:rPr>
              <a:t>tombeau</a:t>
            </a:r>
            <a:r>
              <a:rPr lang="fr-FR" sz="2220" b="1">
                <a:highlight>
                  <a:srgbClr val="C0C0C0"/>
                </a:highlight>
              </a:rPr>
              <a:t>.</a:t>
            </a:r>
            <a:endParaRPr sz="2220" b="1">
              <a:highlight>
                <a:srgbClr val="C0C0C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fr-FR">
                <a:latin typeface="Aharoni"/>
                <a:ea typeface="Aharoni"/>
                <a:cs typeface="Aharoni"/>
                <a:sym typeface="Aharoni"/>
              </a:rPr>
              <a:t>Marceline : mariage</a:t>
            </a:r>
            <a:endParaRPr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highlight>
                  <a:srgbClr val="FFFF00"/>
                </a:highlight>
              </a:rPr>
              <a:t>1817, elle se marie avec </a:t>
            </a:r>
            <a:r>
              <a:rPr lang="fr-FR"/>
              <a:t>un comédien sans talent, </a:t>
            </a:r>
            <a:r>
              <a:rPr lang="fr-FR">
                <a:highlight>
                  <a:srgbClr val="FFFF00"/>
                </a:highlight>
              </a:rPr>
              <a:t>Prosper Lanchantin, </a:t>
            </a:r>
            <a:r>
              <a:rPr lang="fr-FR"/>
              <a:t>connu sous le nom de </a:t>
            </a:r>
            <a:r>
              <a:rPr lang="fr-FR">
                <a:solidFill>
                  <a:srgbClr val="FF0000"/>
                </a:solidFill>
                <a:highlight>
                  <a:srgbClr val="FFFF00"/>
                </a:highlight>
              </a:rPr>
              <a:t>Valmore</a:t>
            </a:r>
            <a:r>
              <a:rPr lang="fr-FR"/>
              <a:t>. 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La vie avec lui n’est </a:t>
            </a:r>
            <a:r>
              <a:rPr lang="fr-FR">
                <a:solidFill>
                  <a:srgbClr val="FF0000"/>
                </a:solidFill>
              </a:rPr>
              <a:t>pas facile</a:t>
            </a:r>
            <a:r>
              <a:rPr lang="fr-FR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Le couple </a:t>
            </a:r>
            <a:r>
              <a:rPr lang="fr-FR">
                <a:solidFill>
                  <a:srgbClr val="FF0000"/>
                </a:solidFill>
              </a:rPr>
              <a:t>se déplace souvent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a très </a:t>
            </a:r>
            <a:r>
              <a:rPr lang="fr-FR">
                <a:solidFill>
                  <a:srgbClr val="FF0000"/>
                </a:solidFill>
              </a:rPr>
              <a:t>peu d’argent</a:t>
            </a:r>
            <a:r>
              <a:rPr lang="fr-FR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Ils ont </a:t>
            </a:r>
            <a:r>
              <a:rPr lang="fr-FR">
                <a:solidFill>
                  <a:srgbClr val="FF0000"/>
                </a:solidFill>
              </a:rPr>
              <a:t>quatre enfants </a:t>
            </a:r>
            <a:r>
              <a:rPr lang="fr-FR"/>
              <a:t>dont </a:t>
            </a:r>
            <a:r>
              <a:rPr lang="fr-FR">
                <a:solidFill>
                  <a:srgbClr val="FF0000"/>
                </a:solidFill>
              </a:rPr>
              <a:t>un seul survivra</a:t>
            </a:r>
            <a:r>
              <a:rPr lang="fr-FR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highlight>
                  <a:srgbClr val="FFFF00"/>
                </a:highlight>
              </a:rPr>
              <a:t>Vie de </a:t>
            </a:r>
            <a:r>
              <a:rPr lang="fr-FR">
                <a:solidFill>
                  <a:srgbClr val="FF0000"/>
                </a:solidFill>
                <a:highlight>
                  <a:srgbClr val="FFFF00"/>
                </a:highlight>
              </a:rPr>
              <a:t>deuils</a:t>
            </a:r>
            <a:r>
              <a:rPr lang="fr-FR">
                <a:highlight>
                  <a:srgbClr val="FFFF00"/>
                </a:highlight>
              </a:rPr>
              <a:t> et de </a:t>
            </a:r>
            <a:r>
              <a:rPr lang="fr-FR">
                <a:solidFill>
                  <a:srgbClr val="FF0000"/>
                </a:solidFill>
                <a:highlight>
                  <a:srgbClr val="FFFF00"/>
                </a:highlight>
              </a:rPr>
              <a:t>drames</a:t>
            </a:r>
            <a:r>
              <a:rPr lang="fr-FR">
                <a:highlight>
                  <a:srgbClr val="FFFF00"/>
                </a:highlight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Marceline: surnommée « </a:t>
            </a:r>
            <a:r>
              <a:rPr lang="fr-FR">
                <a:solidFill>
                  <a:srgbClr val="FF0000"/>
                </a:solidFill>
              </a:rPr>
              <a:t>Notre-Dame-Des-Pleurs</a:t>
            </a:r>
            <a:r>
              <a:rPr lang="fr-FR"/>
              <a:t> ».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>
            <a:spLocks noGrp="1"/>
          </p:cNvSpPr>
          <p:nvPr>
            <p:ph type="title"/>
          </p:nvPr>
        </p:nvSpPr>
        <p:spPr>
          <a:xfrm>
            <a:off x="237067" y="145775"/>
            <a:ext cx="11517612" cy="154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 dirty="0"/>
              <a:t>Les souvenirs sensuels		Les effets de la séparation</a:t>
            </a:r>
            <a:br>
              <a:rPr lang="fr-FR" sz="3600" dirty="0"/>
            </a:br>
            <a:r>
              <a:rPr lang="fr-FR" sz="3600" dirty="0"/>
              <a:t>L’amour </a:t>
            </a:r>
            <a:endParaRPr sz="3600" dirty="0"/>
          </a:p>
        </p:txBody>
      </p:sp>
      <p:sp>
        <p:nvSpPr>
          <p:cNvPr id="284" name="Google Shape;284;p42"/>
          <p:cNvSpPr txBox="1">
            <a:spLocks noGrp="1"/>
          </p:cNvSpPr>
          <p:nvPr>
            <p:ph type="body" idx="1"/>
          </p:nvPr>
        </p:nvSpPr>
        <p:spPr>
          <a:xfrm>
            <a:off x="237066" y="1457750"/>
            <a:ext cx="11954933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lang="fr-FR" sz="1704" dirty="0"/>
              <a:t>Les beaux étés			  		</a:t>
            </a:r>
            <a:r>
              <a:rPr lang="fr-FR" sz="1704" dirty="0">
                <a:solidFill>
                  <a:srgbClr val="FF0000"/>
                </a:solidFill>
              </a:rPr>
              <a:t>sans toi</a:t>
            </a:r>
            <a:r>
              <a:rPr lang="fr-FR" sz="1704" dirty="0"/>
              <a:t>, c’est </a:t>
            </a:r>
            <a:r>
              <a:rPr lang="fr-FR" sz="1704" b="1" dirty="0"/>
              <a:t>la nuit sans flambeau </a:t>
            </a:r>
            <a:r>
              <a:rPr lang="fr-FR" sz="1704" dirty="0"/>
              <a:t>/ lui = lumière avec laquelle la vie 						est heureuse</a:t>
            </a: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lang="fr-FR" sz="1704" dirty="0"/>
              <a:t>			                     		sans lui la vie est comme une nuit noire = la déprime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lang="fr-FR" sz="1704" dirty="0"/>
              <a:t>je t’aimais !			  		</a:t>
            </a:r>
            <a:r>
              <a:rPr lang="fr-FR" sz="1704" b="1" dirty="0"/>
              <a:t>Se </a:t>
            </a:r>
            <a:r>
              <a:rPr lang="fr-FR" sz="1704" b="1"/>
              <a:t>mourir </a:t>
            </a:r>
            <a:r>
              <a:rPr lang="fr-FR" sz="1704" dirty="0"/>
              <a:t>		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lang="fr-FR" sz="1704" dirty="0"/>
              <a:t>que tu m’aimes c’est entendre le ciel 	  		</a:t>
            </a:r>
            <a:r>
              <a:rPr lang="fr-FR" sz="1704" b="1" dirty="0"/>
              <a:t>sans y monter jamais </a:t>
            </a:r>
            <a:r>
              <a:rPr lang="fr-FR" sz="1704" dirty="0"/>
              <a:t>(je vois le paradis / mais je vis l’enfer)	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lang="fr-FR" sz="1704" dirty="0"/>
              <a:t>ta voix qui m’appelle souvent - l’eau vive	  		</a:t>
            </a:r>
            <a:r>
              <a:rPr lang="fr-FR" sz="1704" b="1" dirty="0"/>
              <a:t>ne peut la boire </a:t>
            </a:r>
            <a:r>
              <a:rPr lang="fr-FR" sz="1704" dirty="0"/>
              <a:t>/ sans lui c’est comme si elle meurt de soif / la 						séparation la tue</a:t>
            </a:r>
            <a:endParaRPr lang="fr-FR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r>
              <a:rPr lang="fr-FR" sz="1704" dirty="0"/>
              <a:t>avec lui/l’amour fait vivre comme l’eau est essentiel 	sans eau/sans lui, elle meurt / ne peut la boire / y répondre</a:t>
            </a:r>
            <a:endParaRPr sz="1704" dirty="0"/>
          </a:p>
          <a:p>
            <a:pPr marL="457200" lvl="0" indent="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endParaRPr lang="en-ZA" sz="1704" dirty="0"/>
          </a:p>
          <a:p>
            <a:pPr marL="457200" lvl="0" indent="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endParaRPr lang="en-ZA" sz="900" dirty="0"/>
          </a:p>
          <a:p>
            <a:pPr marL="457200" lvl="0" indent="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None/>
            </a:pPr>
            <a:endParaRPr sz="9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fr-FR" sz="1860" dirty="0"/>
              <a:t>Une chère écriture est un portrait vivant 	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fr-FR" sz="1860" dirty="0"/>
              <a:t>ces doux mots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fr-FR" sz="1860" dirty="0"/>
              <a:t>mon cœur 						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fr-FR" sz="1860" dirty="0"/>
              <a:t>Le souvenir de son ton sourire : brûle son cœur						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fr-FR" sz="1860" dirty="0"/>
              <a:t>Le souvenir d’un baiser empreint les doux mots					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fr-FR" sz="1860" dirty="0"/>
              <a:t>Sur son cœur : </a:t>
            </a:r>
            <a:r>
              <a:rPr lang="fr-FR" sz="1860" b="1" dirty="0">
                <a:solidFill>
                  <a:srgbClr val="FF0000"/>
                </a:solidFill>
                <a:highlight>
                  <a:schemeClr val="lt1"/>
                </a:highlight>
              </a:rPr>
              <a:t>douloureux</a:t>
            </a:r>
            <a:r>
              <a:rPr lang="fr-FR" sz="1704" dirty="0"/>
              <a:t>					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 dirty="0"/>
          </a:p>
        </p:txBody>
      </p:sp>
      <p:sp>
        <p:nvSpPr>
          <p:cNvPr id="285" name="Google Shape;285;p42"/>
          <p:cNvSpPr/>
          <p:nvPr/>
        </p:nvSpPr>
        <p:spPr>
          <a:xfrm>
            <a:off x="5155259" y="4107608"/>
            <a:ext cx="410700" cy="20937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42"/>
          <p:cNvCxnSpPr>
            <a:cxnSpLocks/>
          </p:cNvCxnSpPr>
          <p:nvPr/>
        </p:nvCxnSpPr>
        <p:spPr>
          <a:xfrm>
            <a:off x="1761067" y="1616333"/>
            <a:ext cx="354753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7" name="Google Shape;287;p42"/>
          <p:cNvCxnSpPr>
            <a:cxnSpLocks/>
          </p:cNvCxnSpPr>
          <p:nvPr/>
        </p:nvCxnSpPr>
        <p:spPr>
          <a:xfrm>
            <a:off x="1558002" y="2277579"/>
            <a:ext cx="375059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8" name="Google Shape;288;p42"/>
          <p:cNvCxnSpPr>
            <a:cxnSpLocks/>
          </p:cNvCxnSpPr>
          <p:nvPr/>
        </p:nvCxnSpPr>
        <p:spPr>
          <a:xfrm>
            <a:off x="3675751" y="2601210"/>
            <a:ext cx="163284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9" name="Google Shape;289;p42"/>
          <p:cNvCxnSpPr>
            <a:cxnSpLocks/>
          </p:cNvCxnSpPr>
          <p:nvPr/>
        </p:nvCxnSpPr>
        <p:spPr>
          <a:xfrm>
            <a:off x="4047066" y="2897209"/>
            <a:ext cx="126153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0" name="Google Shape;290;p42"/>
          <p:cNvSpPr txBox="1"/>
          <p:nvPr/>
        </p:nvSpPr>
        <p:spPr>
          <a:xfrm>
            <a:off x="5740400" y="3867075"/>
            <a:ext cx="6313850" cy="28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lettres de l’amant l’incarnent (ses mots; sa voix; son sourire; son baiser)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 en souffre car c’est un amour/un amant inaccessible/ impossible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souffrance est causée par les souvenirs et par la séparation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</a:t>
            </a:r>
            <a:r>
              <a:rPr lang="fr-FR" sz="1800" b="1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une séparation douloureuse.</a:t>
            </a:r>
            <a:endParaRPr sz="1800" b="1" dirty="0">
              <a:solidFill>
                <a:srgbClr val="FF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poétesse : elle veut oublier son amant car les souvenirs lui causent une peine intenable.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 veut mourir. Elle ne peut pas vivre sans lui.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289;p42">
            <a:extLst>
              <a:ext uri="{FF2B5EF4-FFF2-40B4-BE49-F238E27FC236}">
                <a16:creationId xmlns:a16="http://schemas.microsoft.com/office/drawing/2014/main" id="{D20463AD-A41D-40E8-B6E4-B85A60B2218A}"/>
              </a:ext>
            </a:extLst>
          </p:cNvPr>
          <p:cNvCxnSpPr>
            <a:cxnSpLocks/>
          </p:cNvCxnSpPr>
          <p:nvPr/>
        </p:nvCxnSpPr>
        <p:spPr>
          <a:xfrm>
            <a:off x="4986867" y="3354409"/>
            <a:ext cx="33678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fr-FR" b="1">
                <a:latin typeface="Aharoni"/>
                <a:ea typeface="Aharoni"/>
                <a:cs typeface="Aharoni"/>
                <a:sym typeface="Aharoni"/>
              </a:rPr>
              <a:t>Qu’est-ce qu’il ne faut pas écrire?</a:t>
            </a:r>
            <a:endParaRPr b="1"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96" name="Google Shape;296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 b="1"/>
              <a:t>Les doux mots</a:t>
            </a:r>
            <a:r>
              <a:rPr lang="fr-FR" sz="2590"/>
              <a:t>: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/>
              <a:t>	Je t’aime…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 b="1"/>
              <a:t>Pourquoi pas?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/>
              <a:t>	C’est un amour impossible / inaccessible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 b="1"/>
              <a:t>Quel en est l’effet?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/>
              <a:t>	Le désespoir</a:t>
            </a:r>
            <a:endParaRPr sz="25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/>
              <a:t>	La douleur/la peine</a:t>
            </a:r>
            <a:endParaRPr sz="25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/>
              <a:t>	La souffrance profonde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/>
              <a:t>	La volonté de mourir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fr-FR" sz="2590"/>
              <a:t>	</a:t>
            </a:r>
            <a:endParaRPr sz="259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fr-FR" b="1"/>
              <a:t>Résumé</a:t>
            </a:r>
            <a:endParaRPr b="1"/>
          </a:p>
        </p:txBody>
      </p:sp>
      <p:sp>
        <p:nvSpPr>
          <p:cNvPr id="302" name="Google Shape;30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3000" i="1"/>
              <a:t>Les Séparés </a:t>
            </a:r>
            <a:r>
              <a:rPr lang="fr-FR" sz="3000"/>
              <a:t>est </a:t>
            </a:r>
            <a:r>
              <a:rPr lang="fr-FR" sz="3000" b="1">
                <a:solidFill>
                  <a:srgbClr val="FF0000"/>
                </a:solidFill>
                <a:highlight>
                  <a:srgbClr val="FFFFFF"/>
                </a:highlight>
              </a:rPr>
              <a:t>un poème d’amour</a:t>
            </a:r>
            <a:r>
              <a:rPr lang="fr-FR" sz="3000">
                <a:solidFill>
                  <a:srgbClr val="FF0000"/>
                </a:solidFill>
                <a:highlight>
                  <a:srgbClr val="FFFFFF"/>
                </a:highlight>
              </a:rPr>
              <a:t>,</a:t>
            </a:r>
            <a:r>
              <a:rPr lang="fr-FR" sz="3000">
                <a:highlight>
                  <a:srgbClr val="FFFFFF"/>
                </a:highlight>
              </a:rPr>
              <a:t> </a:t>
            </a:r>
            <a:r>
              <a:rPr lang="fr-FR" sz="3000"/>
              <a:t>une </a:t>
            </a:r>
            <a:r>
              <a:rPr lang="fr-FR" sz="3000" b="1">
                <a:solidFill>
                  <a:srgbClr val="FF0000"/>
                </a:solidFill>
                <a:highlight>
                  <a:srgbClr val="FFFFFF"/>
                </a:highlight>
              </a:rPr>
              <a:t>complainte</a:t>
            </a:r>
            <a:r>
              <a:rPr lang="fr-FR" sz="3000"/>
              <a:t> dans laquelle la poétesse supplie son amant lointain, de l’oublier et de ne plus lui écrire car cela lui cause trop de peine et de chagrin. </a:t>
            </a:r>
            <a:endParaRPr sz="3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3000"/>
              <a:t>Elle assimile son écriture à un portrait de lui qui raviverait son souvenir et la douleur de son absence. Celle-ci est présentée dans un jeu d’échos.</a:t>
            </a:r>
            <a:endParaRPr sz="3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3000"/>
              <a:t>Ici, l’amant, incarné dans ses lettres, est pour la poétesse une image proche mais inaccessible, comme s’il appartenait à un autre monde.</a:t>
            </a:r>
            <a:endParaRPr sz="3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>
            <a:spLocks noGrp="1"/>
          </p:cNvSpPr>
          <p:nvPr>
            <p:ph type="body" idx="1"/>
          </p:nvPr>
        </p:nvSpPr>
        <p:spPr>
          <a:xfrm>
            <a:off x="294859" y="437321"/>
            <a:ext cx="11565837" cy="576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r-FR" sz="3600">
                <a:highlight>
                  <a:srgbClr val="FFFF00"/>
                </a:highlight>
              </a:rPr>
              <a:t>N’écris pas</a:t>
            </a:r>
            <a:r>
              <a:rPr lang="fr-FR" sz="3600"/>
              <a:t>. </a:t>
            </a:r>
            <a:r>
              <a:rPr lang="fr-FR" sz="3600">
                <a:highlight>
                  <a:srgbClr val="00FFFF"/>
                </a:highlight>
              </a:rPr>
              <a:t>Je suis triste</a:t>
            </a:r>
            <a:r>
              <a:rPr lang="fr-FR" sz="3600"/>
              <a:t>, et je voudrais </a:t>
            </a:r>
            <a:r>
              <a:rPr lang="fr-FR" sz="3600">
                <a:highlight>
                  <a:srgbClr val="999999"/>
                </a:highlight>
              </a:rPr>
              <a:t>m’éteindre</a:t>
            </a:r>
            <a:r>
              <a:rPr lang="fr-FR" sz="3600"/>
              <a:t>.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r-FR" sz="3600">
                <a:highlight>
                  <a:srgbClr val="00FF00"/>
                </a:highlight>
              </a:rPr>
              <a:t>Les beaux étés </a:t>
            </a:r>
            <a:r>
              <a:rPr lang="fr-FR" sz="3600">
                <a:solidFill>
                  <a:srgbClr val="FF0000"/>
                </a:solidFill>
              </a:rPr>
              <a:t>sans toi</a:t>
            </a:r>
            <a:r>
              <a:rPr lang="fr-FR" sz="3600"/>
              <a:t>, c’est </a:t>
            </a:r>
            <a:r>
              <a:rPr lang="fr-FR" sz="3600">
                <a:highlight>
                  <a:srgbClr val="999999"/>
                </a:highlight>
              </a:rPr>
              <a:t>la nuit sans flambeau.</a:t>
            </a:r>
            <a:endParaRPr sz="3600">
              <a:highlight>
                <a:srgbClr val="999999"/>
              </a:highligh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170"/>
              <a:buNone/>
            </a:pPr>
            <a:r>
              <a:rPr lang="fr-FR" sz="3600">
                <a:solidFill>
                  <a:srgbClr val="FF0000"/>
                </a:solidFill>
              </a:rPr>
              <a:t>J’ai refermé mes bras qui ne peuvent t’atteindre</a:t>
            </a:r>
            <a:r>
              <a:rPr lang="fr-FR" sz="3600"/>
              <a:t>,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r-FR" sz="3600"/>
              <a:t>Et frapper à </a:t>
            </a:r>
            <a:r>
              <a:rPr lang="fr-FR" sz="3600">
                <a:highlight>
                  <a:srgbClr val="FF00FF"/>
                </a:highlight>
              </a:rPr>
              <a:t>mon cœur</a:t>
            </a:r>
            <a:r>
              <a:rPr lang="fr-FR" sz="3600"/>
              <a:t>, c’est </a:t>
            </a:r>
            <a:r>
              <a:rPr lang="fr-FR" sz="3600">
                <a:highlight>
                  <a:srgbClr val="999999"/>
                </a:highlight>
              </a:rPr>
              <a:t>frapper au tombeau</a:t>
            </a:r>
            <a:r>
              <a:rPr lang="fr-FR" sz="3600"/>
              <a:t>.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r-FR" sz="3600"/>
              <a:t>                        </a:t>
            </a:r>
            <a:r>
              <a:rPr lang="fr-FR" sz="3600">
                <a:highlight>
                  <a:srgbClr val="FFFF00"/>
                </a:highlight>
              </a:rPr>
              <a:t>N’écris pas !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r-FR" sz="3600">
                <a:highlight>
                  <a:srgbClr val="FFFF00"/>
                </a:highlight>
              </a:rPr>
              <a:t>N’écris pas</a:t>
            </a:r>
            <a:r>
              <a:rPr lang="fr-FR" sz="3600"/>
              <a:t>. N’apprenons qu’à </a:t>
            </a:r>
            <a:r>
              <a:rPr lang="fr-FR" sz="3600">
                <a:highlight>
                  <a:srgbClr val="808080"/>
                </a:highlight>
              </a:rPr>
              <a:t>mourir</a:t>
            </a:r>
            <a:r>
              <a:rPr lang="fr-FR" sz="3600"/>
              <a:t> à nous-mêmes,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r-FR" sz="3600"/>
              <a:t>Ne demande qu’à Dieu... qu’à toi, si </a:t>
            </a:r>
            <a:r>
              <a:rPr lang="fr-FR" sz="3600">
                <a:highlight>
                  <a:srgbClr val="FF00FF"/>
                </a:highlight>
              </a:rPr>
              <a:t>je t’aimais </a:t>
            </a:r>
            <a:r>
              <a:rPr lang="fr-FR" sz="3600"/>
              <a:t>!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170"/>
              <a:buNone/>
            </a:pPr>
            <a:r>
              <a:rPr lang="fr-FR" sz="3600">
                <a:solidFill>
                  <a:srgbClr val="FF0000"/>
                </a:solidFill>
              </a:rPr>
              <a:t>Au fond de ton absence </a:t>
            </a:r>
            <a:r>
              <a:rPr lang="fr-FR" sz="3600">
                <a:highlight>
                  <a:srgbClr val="0000FF"/>
                </a:highlight>
              </a:rPr>
              <a:t>écouter</a:t>
            </a:r>
            <a:r>
              <a:rPr lang="fr-FR" sz="3600"/>
              <a:t> que </a:t>
            </a:r>
            <a:r>
              <a:rPr lang="fr-FR" sz="3600">
                <a:highlight>
                  <a:srgbClr val="FF00FF"/>
                </a:highlight>
              </a:rPr>
              <a:t>tu m’aimes</a:t>
            </a:r>
            <a:r>
              <a:rPr lang="fr-FR" sz="3600"/>
              <a:t>,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r-FR" sz="3600"/>
              <a:t>C’est entendre le ciel sans y monter jamais.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r-FR" sz="3600"/>
              <a:t>                        </a:t>
            </a:r>
            <a:r>
              <a:rPr lang="fr-FR" sz="3600">
                <a:highlight>
                  <a:srgbClr val="FFFF00"/>
                </a:highlight>
              </a:rPr>
              <a:t>N’écris pas !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3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3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"/>
          <p:cNvSpPr txBox="1">
            <a:spLocks noGrp="1"/>
          </p:cNvSpPr>
          <p:nvPr>
            <p:ph type="body" idx="1"/>
          </p:nvPr>
        </p:nvSpPr>
        <p:spPr>
          <a:xfrm>
            <a:off x="838200" y="423075"/>
            <a:ext cx="10515600" cy="575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fr-FR" sz="3600">
                <a:highlight>
                  <a:srgbClr val="FFFF00"/>
                </a:highlight>
              </a:rPr>
              <a:t>N’écris pas</a:t>
            </a:r>
            <a:r>
              <a:rPr lang="fr-FR" sz="3600"/>
              <a:t>. </a:t>
            </a:r>
            <a:r>
              <a:rPr lang="fr-FR" sz="3600">
                <a:highlight>
                  <a:srgbClr val="00FFFF"/>
                </a:highlight>
              </a:rPr>
              <a:t>Je te crains </a:t>
            </a:r>
            <a:r>
              <a:rPr lang="fr-FR" sz="3600"/>
              <a:t>; </a:t>
            </a:r>
            <a:r>
              <a:rPr lang="fr-FR" sz="3600">
                <a:highlight>
                  <a:srgbClr val="00FFFF"/>
                </a:highlight>
              </a:rPr>
              <a:t>j’ai peur </a:t>
            </a:r>
            <a:r>
              <a:rPr lang="fr-FR" sz="3600"/>
              <a:t>de </a:t>
            </a:r>
            <a:r>
              <a:rPr lang="fr-FR" sz="3600">
                <a:solidFill>
                  <a:srgbClr val="FF0000"/>
                </a:solidFill>
              </a:rPr>
              <a:t>ma mémoire </a:t>
            </a:r>
            <a:r>
              <a:rPr lang="fr-FR" sz="3600"/>
              <a:t>;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fr-FR" sz="3600"/>
              <a:t>Elle a gardé </a:t>
            </a:r>
            <a:r>
              <a:rPr lang="fr-FR" sz="3600">
                <a:highlight>
                  <a:srgbClr val="0000FF"/>
                </a:highlight>
              </a:rPr>
              <a:t>ta voix qui m’appelle </a:t>
            </a:r>
            <a:r>
              <a:rPr lang="fr-FR" sz="3600"/>
              <a:t>souvent.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fr-FR" sz="3600"/>
              <a:t>Ne </a:t>
            </a:r>
            <a:r>
              <a:rPr lang="fr-FR" sz="3600">
                <a:highlight>
                  <a:srgbClr val="0000FF"/>
                </a:highlight>
              </a:rPr>
              <a:t>montre</a:t>
            </a:r>
            <a:r>
              <a:rPr lang="fr-FR" sz="3600"/>
              <a:t> pas l’eau vive à qui ne peut la </a:t>
            </a:r>
            <a:r>
              <a:rPr lang="fr-FR" sz="3600">
                <a:highlight>
                  <a:srgbClr val="0000FF"/>
                </a:highlight>
              </a:rPr>
              <a:t>boire</a:t>
            </a:r>
            <a:r>
              <a:rPr lang="fr-FR" sz="3600"/>
              <a:t>.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170"/>
              <a:buFont typeface="Arial"/>
              <a:buNone/>
            </a:pPr>
            <a:r>
              <a:rPr lang="fr-FR" sz="3600">
                <a:solidFill>
                  <a:srgbClr val="FF0000"/>
                </a:solidFill>
              </a:rPr>
              <a:t>Une chère écriture </a:t>
            </a:r>
            <a:r>
              <a:rPr lang="fr-FR" sz="3600"/>
              <a:t>est un portrait vivant.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fr-FR" sz="3600"/>
              <a:t>                        </a:t>
            </a:r>
            <a:r>
              <a:rPr lang="fr-FR" sz="3600">
                <a:highlight>
                  <a:srgbClr val="FFFF00"/>
                </a:highlight>
              </a:rPr>
              <a:t>N’écris pas !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fr-FR" sz="3600"/>
              <a:t> 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fr-FR" sz="3600">
                <a:highlight>
                  <a:srgbClr val="FFFF00"/>
                </a:highlight>
              </a:rPr>
              <a:t>N’écris pas </a:t>
            </a:r>
            <a:r>
              <a:rPr lang="fr-FR" sz="3600"/>
              <a:t>ces deux mots que </a:t>
            </a:r>
            <a:r>
              <a:rPr lang="fr-FR" sz="3600">
                <a:highlight>
                  <a:srgbClr val="00FFFF"/>
                </a:highlight>
              </a:rPr>
              <a:t>je n’ose plus </a:t>
            </a:r>
            <a:r>
              <a:rPr lang="fr-FR" sz="3600"/>
              <a:t>lire :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fr-FR" sz="3600"/>
              <a:t>Il semble que </a:t>
            </a:r>
            <a:r>
              <a:rPr lang="fr-FR" sz="3600">
                <a:highlight>
                  <a:srgbClr val="0000FF"/>
                </a:highlight>
              </a:rPr>
              <a:t>ta voix </a:t>
            </a:r>
            <a:r>
              <a:rPr lang="fr-FR" sz="3600"/>
              <a:t>les répand sur </a:t>
            </a:r>
            <a:r>
              <a:rPr lang="fr-FR" sz="3600">
                <a:highlight>
                  <a:srgbClr val="FF00FF"/>
                </a:highlight>
              </a:rPr>
              <a:t>mon cœur </a:t>
            </a:r>
            <a:r>
              <a:rPr lang="fr-FR" sz="3600"/>
              <a:t>;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fr-FR" sz="3600"/>
              <a:t>Que </a:t>
            </a:r>
            <a:r>
              <a:rPr lang="fr-FR" sz="3600">
                <a:highlight>
                  <a:srgbClr val="0000FF"/>
                </a:highlight>
              </a:rPr>
              <a:t>je les vois </a:t>
            </a:r>
            <a:r>
              <a:rPr lang="fr-FR" sz="3600"/>
              <a:t>brûler à travers ton sourire ;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fr-FR" sz="3600"/>
              <a:t>Il semble </a:t>
            </a:r>
            <a:r>
              <a:rPr lang="fr-FR" sz="3600">
                <a:highlight>
                  <a:srgbClr val="FF00FF"/>
                </a:highlight>
              </a:rPr>
              <a:t>qu’un baiser </a:t>
            </a:r>
            <a:r>
              <a:rPr lang="fr-FR" sz="3600"/>
              <a:t>les empreint sur </a:t>
            </a:r>
            <a:r>
              <a:rPr lang="fr-FR" sz="3600">
                <a:highlight>
                  <a:srgbClr val="FF00FF"/>
                </a:highlight>
              </a:rPr>
              <a:t>mon cœur</a:t>
            </a:r>
            <a:r>
              <a:rPr lang="fr-FR" sz="3600"/>
              <a:t>.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fr-FR" sz="3600"/>
              <a:t>                        </a:t>
            </a:r>
            <a:r>
              <a:rPr lang="fr-FR" sz="3600">
                <a:highlight>
                  <a:srgbClr val="FFFF00"/>
                </a:highlight>
              </a:rPr>
              <a:t>N’écris pas !</a:t>
            </a:r>
            <a:endParaRPr sz="36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sz="217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fr-FR" b="1">
                <a:solidFill>
                  <a:srgbClr val="0B5394"/>
                </a:solidFill>
                <a:latin typeface="Aharoni"/>
                <a:ea typeface="Aharoni"/>
                <a:cs typeface="Aharoni"/>
                <a:sym typeface="Aharoni"/>
              </a:rPr>
              <a:t>Oeuvre</a:t>
            </a:r>
            <a:endParaRPr b="1">
              <a:solidFill>
                <a:srgbClr val="0B5394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fr-FR" sz="3000"/>
              <a:t>Premier recueil:  « </a:t>
            </a:r>
            <a:r>
              <a:rPr lang="fr-FR" sz="3000">
                <a:highlight>
                  <a:srgbClr val="FFFF00"/>
                </a:highlight>
              </a:rPr>
              <a:t>Élégies</a:t>
            </a:r>
            <a:r>
              <a:rPr lang="fr-FR" sz="3000"/>
              <a:t> et Romances » (1819) </a:t>
            </a: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fr-FR" sz="3000"/>
              <a:t>Elle devient connue et appréciée dans le monde littéraire. </a:t>
            </a: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fr-FR" sz="3000"/>
              <a:t>Elle reçoit plusieurs prix académiques. </a:t>
            </a: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fr-FR" sz="3000"/>
              <a:t>Grâce au succès, elle cesse le théâtre et se consacre à </a:t>
            </a:r>
            <a:r>
              <a:rPr lang="fr-FR" sz="3000" u="sng"/>
              <a:t>l’écriture</a:t>
            </a:r>
            <a:r>
              <a:rPr lang="fr-FR" sz="3000"/>
              <a:t>. </a:t>
            </a: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fr-FR" sz="3000"/>
              <a:t>Elle écrit des poèmes, des nouvelles, des contes pour enfants et même un roman. </a:t>
            </a:r>
            <a:endParaRPr sz="3000"/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fr-FR" sz="3000"/>
              <a:t>Le roi lui octroie une pension.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518556" y="365125"/>
            <a:ext cx="9519293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1155CC"/>
                </a:solidFill>
              </a:rPr>
              <a:t>UNE ÉLÉGIE</a:t>
            </a:r>
            <a:endParaRPr b="1" dirty="0">
              <a:solidFill>
                <a:srgbClr val="1155CC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767443" y="1825625"/>
            <a:ext cx="10586357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7470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fr-FR" sz="2400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nom féminin</a:t>
            </a:r>
          </a:p>
          <a:p>
            <a:pPr marL="77470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fr-FR" sz="2400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(latin </a:t>
            </a:r>
            <a:r>
              <a:rPr lang="fr-FR" sz="2400" dirty="0" err="1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elegia</a:t>
            </a:r>
            <a:r>
              <a:rPr lang="fr-FR" sz="2400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, du grec </a:t>
            </a:r>
            <a:r>
              <a:rPr lang="fr-FR" sz="2400" dirty="0" err="1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elegeia</a:t>
            </a:r>
            <a:r>
              <a:rPr lang="fr-FR" sz="2400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, chant triste)</a:t>
            </a:r>
          </a:p>
          <a:p>
            <a:pPr marL="77470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fr-FR" sz="2400" dirty="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7470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fr-FR" sz="2400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DÉFINITIONS</a:t>
            </a:r>
          </a:p>
          <a:p>
            <a:pPr marL="77470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fr-FR" sz="2400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Chez les Anciens, une pièce de vers formée d'hexamètres et de pentamètres alternés.</a:t>
            </a:r>
          </a:p>
          <a:p>
            <a:pPr marL="77470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fr-FR" sz="2400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Un petit poème lyrique sur un sujet le plus souvent tendre et triste.</a:t>
            </a:r>
          </a:p>
          <a:p>
            <a:pPr marL="77470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fr-FR" sz="2400" dirty="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Toute œuvre qui est dans le ton triste et mélancolique de l'élégie. </a:t>
            </a:r>
          </a:p>
          <a:p>
            <a:pPr marL="77470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fr-FR" sz="2400" u="sng" dirty="0">
              <a:solidFill>
                <a:srgbClr val="1155CC"/>
              </a:solidFill>
              <a:latin typeface="Roboto"/>
              <a:ea typeface="Roboto"/>
              <a:cs typeface="Arial"/>
              <a:sym typeface="Roboto"/>
              <a:hlinkClick r:id="rId3"/>
            </a:endParaRPr>
          </a:p>
          <a:p>
            <a:pPr marL="77470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fr-FR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https://www.larousse.fr/dictionnaires/francais/%C3%A9l%C3%A9gie/28368</a:t>
            </a:r>
            <a:endParaRPr lang="fr-F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fr-FR" b="1"/>
              <a:t>Une élégie</a:t>
            </a:r>
            <a:endParaRPr b="1"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Définitions: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fr-FR">
                <a:solidFill>
                  <a:srgbClr val="0070C0"/>
                </a:solidFill>
              </a:rPr>
              <a:t>Poème lyrique, écrit dans un style simple qui chante les plaintes et les douleurs de l'homme, les amours contrariés, la séparation, la mort. Elégie amoureuse, plaintive, tendre, triste.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2800"/>
              <a:buChar char="•"/>
            </a:pPr>
            <a:r>
              <a:rPr lang="fr-FR">
                <a:solidFill>
                  <a:srgbClr val="C55A11"/>
                </a:solidFill>
              </a:rPr>
              <a:t>Toute œuvre d'inspiration tendre et mélancolique, où l'amour tient en général une large part.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B050"/>
              </a:solidFill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Char char="•"/>
            </a:pPr>
            <a:r>
              <a:rPr lang="fr-FR">
                <a:solidFill>
                  <a:srgbClr val="00B050"/>
                </a:solidFill>
              </a:rPr>
              <a:t>Plainte chagrine, lamentation, situation de désespoir généralement provoquée par un chagrin d'amour, une séparation.</a:t>
            </a:r>
            <a:endParaRPr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Marceline DESBORDES-VALMORE</a:t>
            </a:r>
            <a:endParaRPr b="1"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Marceline DESBORDES-VALMORE est une des plus grandes poétesses du </a:t>
            </a:r>
            <a:r>
              <a:rPr lang="fr-FR">
                <a:solidFill>
                  <a:srgbClr val="FF0000"/>
                </a:solidFill>
              </a:rPr>
              <a:t>Romantisme</a:t>
            </a:r>
            <a:r>
              <a:rPr lang="fr-FR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		</a:t>
            </a:r>
            <a:r>
              <a:rPr lang="fr-FR" sz="1800"/>
              <a:t>(Voir vidéo: </a:t>
            </a:r>
            <a:r>
              <a:rPr lang="fr-FR" sz="1800" u="sng">
                <a:solidFill>
                  <a:schemeClr val="hlink"/>
                </a:solidFill>
                <a:hlinkClick r:id="rId3"/>
              </a:rPr>
              <a:t>https://www.youtube.com/watch?v=I-3qkS9itJU</a:t>
            </a:r>
            <a:r>
              <a:rPr lang="fr-FR" sz="1800"/>
              <a:t>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Elle est un précurseur des maîtres de la poésie française moderne.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Marceline perd peu à peu tous ses proches, ses enfants, son frère.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Elle est morte dans le </a:t>
            </a:r>
            <a:r>
              <a:rPr lang="fr-FR">
                <a:solidFill>
                  <a:srgbClr val="FF0000"/>
                </a:solidFill>
              </a:rPr>
              <a:t>désespoir </a:t>
            </a:r>
            <a:r>
              <a:rPr lang="fr-FR"/>
              <a:t>et</a:t>
            </a:r>
            <a:r>
              <a:rPr lang="fr-FR">
                <a:solidFill>
                  <a:srgbClr val="FF0000"/>
                </a:solidFill>
              </a:rPr>
              <a:t> </a:t>
            </a:r>
            <a:r>
              <a:rPr lang="fr-FR"/>
              <a:t>souffrant d’un cancer, à Paris en 1859.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fr-FR">
                <a:latin typeface="Aharoni"/>
                <a:ea typeface="Aharoni"/>
                <a:cs typeface="Aharoni"/>
                <a:sym typeface="Aharoni"/>
              </a:rPr>
              <a:t>Le Romantisme</a:t>
            </a:r>
            <a:endParaRPr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https://www.youtube.com/watch?v=I-3qkS9itJU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838200" y="1216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Autodidacte et travailleuse,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b="1">
                <a:highlight>
                  <a:schemeClr val="lt1"/>
                </a:highlight>
              </a:rPr>
              <a:t>tempérament romantique et mélancolique, </a:t>
            </a:r>
            <a:endParaRPr b="1">
              <a:highlight>
                <a:schemeClr val="lt1"/>
              </a:highligh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b="1">
                <a:highlight>
                  <a:schemeClr val="lt1"/>
                </a:highlight>
              </a:rPr>
              <a:t>exacerbée par les coups de la vie. </a:t>
            </a:r>
            <a:endParaRPr b="1">
              <a:highlight>
                <a:schemeClr val="lt1"/>
              </a:highligh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Elle écrit des vers très modernes, originaux, spontanés, pleins de </a:t>
            </a:r>
            <a:r>
              <a:rPr lang="fr-FR" b="1">
                <a:highlight>
                  <a:schemeClr val="lt1"/>
                </a:highlight>
              </a:rPr>
              <a:t>sensibilité et de musicalité. </a:t>
            </a:r>
            <a:endParaRPr b="1">
              <a:highlight>
                <a:schemeClr val="lt1"/>
              </a:highligh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Poèmes </a:t>
            </a:r>
            <a:r>
              <a:rPr lang="fr-FR" b="1">
                <a:highlight>
                  <a:srgbClr val="FFFFFF"/>
                </a:highlight>
              </a:rPr>
              <a:t>lyriques</a:t>
            </a:r>
            <a:endParaRPr b="1">
              <a:highlight>
                <a:srgbClr val="FFFFFF"/>
              </a:highligh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Ses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fr-FR" b="1">
                <a:solidFill>
                  <a:srgbClr val="000000"/>
                </a:solidFill>
                <a:highlight>
                  <a:schemeClr val="lt1"/>
                </a:highlight>
              </a:rPr>
              <a:t>contemporains, </a:t>
            </a:r>
            <a:r>
              <a:rPr lang="fr-FR">
                <a:solidFill>
                  <a:srgbClr val="000000"/>
                </a:solidFill>
              </a:rPr>
              <a:t>Hugo, Lamartine mais aussi Baudelaire, Verlaine, Rimbaud</a:t>
            </a:r>
            <a:r>
              <a:rPr lang="fr-FR" b="1">
                <a:solidFill>
                  <a:srgbClr val="000000"/>
                </a:solidFill>
                <a:highlight>
                  <a:srgbClr val="FFFFFF"/>
                </a:highlight>
              </a:rPr>
              <a:t> l’admirent.</a:t>
            </a:r>
            <a:endParaRPr b="1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2196</Words>
  <Application>Microsoft Office PowerPoint</Application>
  <PresentationFormat>Widescreen</PresentationFormat>
  <Paragraphs>214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Arial</vt:lpstr>
      <vt:lpstr>Roboto</vt:lpstr>
      <vt:lpstr>Caveat</vt:lpstr>
      <vt:lpstr>Aharoni</vt:lpstr>
      <vt:lpstr>Office Theme</vt:lpstr>
      <vt:lpstr>Marceline Desbordes-Valmore  20 juin 1786 -23 juillet 1859  Cantatrice,  comédienne,  poètesse et  écrivaine  </vt:lpstr>
      <vt:lpstr>Famille</vt:lpstr>
      <vt:lpstr>Marceline : mariage</vt:lpstr>
      <vt:lpstr>Oeuvre</vt:lpstr>
      <vt:lpstr>UNE ÉLÉGIE</vt:lpstr>
      <vt:lpstr>Une élégie</vt:lpstr>
      <vt:lpstr>Marceline DESBORDES-VALMORE</vt:lpstr>
      <vt:lpstr>Le Romantisme</vt:lpstr>
      <vt:lpstr>PowerPoint Presentation</vt:lpstr>
      <vt:lpstr>Chansons</vt:lpstr>
      <vt:lpstr>PowerPoint Presentation</vt:lpstr>
      <vt:lpstr>PowerPoint Presentation</vt:lpstr>
      <vt:lpstr>Les Séparés  Marceline Desbordes-Valmore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N’écris pas! N’écris pas! N’écris pas! N’écris pas! N’écris pas! N’écris pas! N’écris pas! N’écris pas! N’écris pas! N’écris pas! N’écris pas! N’écris pas! </vt:lpstr>
      <vt:lpstr>PowerPoint Presentation</vt:lpstr>
      <vt:lpstr>PowerPoint Presentation</vt:lpstr>
      <vt:lpstr> Les mots/ les souvenirs d’amour  Remplis de sensibilité  </vt:lpstr>
      <vt:lpstr>Les mots de la séparation</vt:lpstr>
      <vt:lpstr>Les mots de la tristesse et du désespoir</vt:lpstr>
      <vt:lpstr>Les aspects/les sentiments positifs renversés </vt:lpstr>
      <vt:lpstr>Les souvenirs sensuels  Les effets de la séparation L’amour </vt:lpstr>
      <vt:lpstr>Qu’est-ce qu’il ne faut pas écrire?</vt:lpstr>
      <vt:lpstr>Résumé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Marceline Desbordes-Valmore  20 juin 1786 -23 juillet 1859  Cantatrice,  comédienne,  poètesse et  écrivaine</dc:title>
  <dc:creator>Jerome Cosnard</dc:creator>
  <cp:lastModifiedBy>Jerome Cosnard</cp:lastModifiedBy>
  <cp:revision>5</cp:revision>
  <dcterms:modified xsi:type="dcterms:W3CDTF">2020-01-31T15:03:27Z</dcterms:modified>
</cp:coreProperties>
</file>