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849WnR2su9/JJm4RB3ziRnPFA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ssia Das-Neves" initials="" lastIdx="14" clrIdx="0"/>
  <p:cmAuthor id="1" name="Leyla Bor" initials="" lastIdx="7" clrIdx="1"/>
  <p:cmAuthor id="2" name="Camille Garcin" initials="" lastIdx="3" clrIdx="2"/>
  <p:cmAuthor id="3" name="Constance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04T14:06:22.798" idx="1">
    <p:pos x="1632" y="202"/>
    <p:text>peut-être aussi rajouter une partie précisant que c'est un poème connu qu'on continue d'apprendre et de réciter à l'école en France pour justifier l'intérêt de travailler sur celui-ci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Gw4F_aI"/>
      </p:ext>
    </p:extLst>
  </p:cm>
  <p:cm authorId="1" dt="2020-08-04T14:06:22.798" idx="1">
    <p:pos x="1632" y="202"/>
    <p:text>J'ai rajouté une phrase à ce sujet au début du slide, merci.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KDtKIP8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7-28T09:48:33.433" idx="3">
    <p:pos x="6000" y="0"/>
    <p:text>Est-ce que tu penses qu'il serait utile de mettre une carte de la France pour aider les apprenants, car je ne pense pas qu'ils sauront où se trouve Harfleur..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KCGrQGk"/>
      </p:ext>
    </p:extLst>
  </p:cm>
  <p:cm authorId="1" dt="2020-07-28T09:48:33.433" idx="7">
    <p:pos x="6000" y="0"/>
    <p:text>oui tu as raison, j'ai rajouté une carte de la France du coup, merci !</p:text>
    <p:extLst>
      <p:ext uri="{C676402C-5697-4E1C-873F-D02D1690AC5C}">
        <p15:threadingInfo xmlns:p15="http://schemas.microsoft.com/office/powerpoint/2012/main" timeZoneBias="0">
          <p15:parentCm authorId="2" idx="3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KCG4o2Y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d10dda26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g8d10dda26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d10dda26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g8d10dda26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d10dda26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g8d10dda26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d10dda26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g8d10dda26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d10dda26f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g8d10dda26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d10dda26f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g8d10dda26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10dda26f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g8d10dda26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7" name="Google Shape;27;p2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2399">
                <a:alpha val="69411"/>
              </a:srgbClr>
            </a:solidFill>
            <a:ln>
              <a:noFill/>
            </a:ln>
          </p:spPr>
        </p:sp>
        <p:sp>
          <p:nvSpPr>
            <p:cNvPr id="30" name="Google Shape;30;p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E80BC">
                <a:alpha val="69411"/>
              </a:srgbClr>
            </a:solidFill>
            <a:ln>
              <a:noFill/>
            </a:ln>
          </p:spPr>
        </p:sp>
        <p:sp>
          <p:nvSpPr>
            <p:cNvPr id="31" name="Google Shape;31;p2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2" name="Google Shape;32;p2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3" name="Google Shape;103;p3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0" i="0" u="none" strike="noStrike" cap="none">
                <a:solidFill>
                  <a:srgbClr val="EE80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0" i="0" u="none" strike="noStrike" cap="none">
                <a:solidFill>
                  <a:srgbClr val="EE80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E80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 citation">
  <p:cSld name="Carte nom cita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8" name="Google Shape;118;p4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0" i="0" u="none" strike="noStrike" cap="none">
                <a:solidFill>
                  <a:srgbClr val="EE80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fr-FR" sz="8000" b="0" i="0" u="none" strike="noStrike" cap="none">
                <a:solidFill>
                  <a:srgbClr val="EE80BC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rai ou faux">
  <p:cSld name="Vrai ou faux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2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2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2399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2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E80BC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2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Demain-des-l-aube_Les_Frangines.mp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 descr="A l'aube de l'automne de ma vie... | J'approche de mes soixa… | Flickr"/>
          <p:cNvPicPr preferRelativeResize="0"/>
          <p:nvPr/>
        </p:nvPicPr>
        <p:blipFill rotWithShape="1">
          <a:blip r:embed="rId3">
            <a:alphaModFix/>
          </a:blip>
          <a:srcRect r="3235"/>
          <a:stretch/>
        </p:blipFill>
        <p:spPr>
          <a:xfrm>
            <a:off x="0" y="0"/>
            <a:ext cx="121781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278467" y="554953"/>
            <a:ext cx="7766936" cy="111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rebuchet MS"/>
              <a:buNone/>
            </a:pPr>
            <a:r>
              <a:rPr lang="fr-FR">
                <a:solidFill>
                  <a:srgbClr val="002060"/>
                </a:solidFill>
              </a:rPr>
              <a:t>Demain dès l’aube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184948" y="1888218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fr-FR" sz="4400">
                <a:solidFill>
                  <a:srgbClr val="3F3F3F"/>
                </a:solidFill>
              </a:rPr>
              <a:t>Victor HUGO</a:t>
            </a:r>
            <a:endParaRPr sz="44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677333" y="1231471"/>
            <a:ext cx="6386945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968279" y="3344990"/>
            <a:ext cx="6096000" cy="307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champ lexical majoritaire dans cette strophe ? Coloriez en bleu les mots appartenant à ce champs lexical.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 lexical de l’amour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 lexical de la nature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 lexical de la mort.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677333" y="1231471"/>
            <a:ext cx="6386945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</a:t>
            </a:r>
            <a:r>
              <a:rPr lang="fr-FR" sz="1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campagne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</a:t>
            </a:r>
            <a:r>
              <a:rPr lang="fr-FR" sz="1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forêt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j’irai par </a:t>
            </a:r>
            <a:r>
              <a:rPr lang="fr-FR" sz="1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montagne.</a:t>
            </a:r>
            <a:endParaRPr sz="16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968279" y="3344990"/>
            <a:ext cx="6096000" cy="307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champ lexical majoritaire dans cette strophe ? Colorez en bleu les mots appartenant à ce champs lexical.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 lexical de l’amour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Champ lexical de la nature.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Champ lexical de la mort.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220" name="Google Shape;220;p12"/>
          <p:cNvSpPr/>
          <p:nvPr/>
        </p:nvSpPr>
        <p:spPr>
          <a:xfrm>
            <a:off x="677333" y="1231471"/>
            <a:ext cx="6386945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968279" y="3344990"/>
            <a:ext cx="6096000" cy="228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4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synonyme du verbe « demeurer » dans le quatrième vers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227" name="Google Shape;227;p13"/>
          <p:cNvSpPr/>
          <p:nvPr/>
        </p:nvSpPr>
        <p:spPr>
          <a:xfrm>
            <a:off x="677334" y="1231471"/>
            <a:ext cx="669431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968279" y="3344990"/>
            <a:ext cx="6096000" cy="228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4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synonyme du verbe « demeurer » dans le quatrième vers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ester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552643" y="3172691"/>
            <a:ext cx="9389918" cy="25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compte-t-il partir ? Justifiez votre réponse en citant le texte.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voiture.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cheval.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moto.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……………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>
            <a:off x="552643" y="3172691"/>
            <a:ext cx="9389918" cy="25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 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compte-t-il partir ? Justifiez votre réponse en citant le texte.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voiture.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cheval.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pied.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moto.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« je marcherai »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552643" y="3172691"/>
            <a:ext cx="9389918" cy="2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 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qui voyage-t-il ? Justifiez votre réponse en citant le poème.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 ses amis.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solitaire.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 sa fille.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 sa femme.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……………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552643" y="3172691"/>
            <a:ext cx="9389918" cy="2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qui voyage-t-il ? Justifiez votre réponse en citant le poème.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 ses amis.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 solitaire.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 sa fille.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 sa femme.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« Seul »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7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552643" y="3172691"/>
            <a:ext cx="9389918" cy="293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 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sont les émotions ressenties par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poète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triste et nostalgique.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impatient de partir.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a peur du départ.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……………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542253" y="2829791"/>
            <a:ext cx="9389918" cy="37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sont les émotions ressenties par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poète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Il est triste et nostalgique.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impatient de partir.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a peur du départ.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Il est triste : 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dos courbé, mains croisées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, t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riste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»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Il est nostalgique : 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les yeux fixés sur mes pensées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»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les yeux fixés sur mes pensées,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 dos courbé, les mains croisées,</a:t>
            </a:r>
            <a:endParaRPr sz="16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	Triste,</a:t>
            </a:r>
            <a:r>
              <a:rPr lang="fr-FR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Présentation de Victor HUGO </a:t>
            </a: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677325" y="1724175"/>
            <a:ext cx="78849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Né en France, à Besançon, le 26 février 1802.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Décédé le 22 mai 1885 à Paris.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Ecrivain de poésies, romans, drames</a:t>
            </a:r>
            <a:r>
              <a:rPr lang="fr-FR"/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Auteur issu du mouvement romantique du XIXème siècle.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Auteur du roman </a:t>
            </a:r>
            <a:r>
              <a:rPr lang="fr-FR" i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Les Misérables</a:t>
            </a:r>
            <a:r>
              <a:rPr lang="fr-FR"/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Auteur du recueil de poésies </a:t>
            </a:r>
            <a:r>
              <a:rPr lang="fr-FR" i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Les Contemplations </a:t>
            </a:r>
            <a:r>
              <a:rPr lang="fr-FR"/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C’est un écrivain très engagé: engagement politique car il a lutté pour l’abolition de la peine de mort. En 1829, Hugo publie le roman 'Le Dernier Jour d'un Condamné', qui fut un intense plaidoyer contre la peine de mort. 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Comme beaucoup de jeunes écrivains de sa génération, Hugo a été influencé par François-René de Chateaubriand, célèbre personnage du mouvement littéraire du romantisme.  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/>
              <a:t>En 1843, sa fille Léopoldine décède noyée à Villequier, en Normandie, lors d’un tragique accident à bord d’un canot à voiles.  </a:t>
            </a:r>
            <a:endParaRPr/>
          </a:p>
          <a:p>
            <a:pPr marL="342900" lvl="0" indent="-2514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152" name="Google Shape;152;p2" descr="Victor Hugo — Wikip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5121" y="0"/>
            <a:ext cx="3356879" cy="393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552643" y="3172691"/>
            <a:ext cx="9389918" cy="253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4 :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avis que ressent le poète lorsqu’il écrit : « le jour pour moi sera comme la nuit ? »</a:t>
            </a: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perdra la notion du temps, il ne distinguera pas le jour de la nuit.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va être fatigué par ce long voyage, il va marcher jour et nuit.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météo sera mauvaise donc le jour sera comme la nuit.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deuxième strophe</a:t>
            </a:r>
            <a:endParaRPr/>
          </a:p>
        </p:txBody>
      </p:sp>
      <p:sp>
        <p:nvSpPr>
          <p:cNvPr id="283" name="Google Shape;283;p21"/>
          <p:cNvSpPr/>
          <p:nvPr/>
        </p:nvSpPr>
        <p:spPr>
          <a:xfrm>
            <a:off x="552643" y="3172691"/>
            <a:ext cx="9389918" cy="253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4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avis que ressent le poète lorsqu’il écrit : « le jour pour moi sera comme la nuit ? »</a:t>
            </a: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Il perdra la notion du temps, il ne distinguera pas le jour de la nuit.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va être fatigué par ce long voyage, il va marcher jour et nuit.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météo sera mauvaise donc le jour sera comme la nuit.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865909" y="1421246"/>
            <a:ext cx="609600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656552" y="100446"/>
            <a:ext cx="8596668" cy="67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dernière strophe</a:t>
            </a:r>
            <a:endParaRPr/>
          </a:p>
        </p:txBody>
      </p:sp>
      <p:sp>
        <p:nvSpPr>
          <p:cNvPr id="290" name="Google Shape;290;p22"/>
          <p:cNvSpPr/>
          <p:nvPr/>
        </p:nvSpPr>
        <p:spPr>
          <a:xfrm>
            <a:off x="407170" y="840594"/>
            <a:ext cx="9389918" cy="38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: Associez chaque vignette de mot à l’image qui correspond.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2" descr="Fichier:Tombe de Jacques Chaban-Delm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4886" y="1962578"/>
            <a:ext cx="1839001" cy="237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 descr="LE HOUX DANS TOUS SES ETATS - Pontdev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172" y="2405278"/>
            <a:ext cx="231013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/>
          <p:nvPr/>
        </p:nvSpPr>
        <p:spPr>
          <a:xfrm>
            <a:off x="2271029" y="1278365"/>
            <a:ext cx="1249060" cy="369332"/>
          </a:xfrm>
          <a:prstGeom prst="rect">
            <a:avLst/>
          </a:prstGeom>
          <a:solidFill>
            <a:schemeClr val="accent4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Les voiles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3637640" y="1272648"/>
            <a:ext cx="2755883" cy="369332"/>
          </a:xfrm>
          <a:prstGeom prst="rect">
            <a:avLst/>
          </a:prstGeom>
          <a:solidFill>
            <a:schemeClr val="accent4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 bouquet de houx vert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/>
          <p:nvPr/>
        </p:nvSpPr>
        <p:spPr>
          <a:xfrm>
            <a:off x="6689072" y="1266394"/>
            <a:ext cx="1111202" cy="369332"/>
          </a:xfrm>
          <a:prstGeom prst="rect">
            <a:avLst/>
          </a:prstGeom>
          <a:solidFill>
            <a:schemeClr val="accent4"/>
          </a:solidFill>
          <a:ln w="19050" cap="rnd" cmpd="sng">
            <a:solidFill>
              <a:srgbClr val="3355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Harfleur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407170" y="1294071"/>
            <a:ext cx="1712576" cy="369332"/>
          </a:xfrm>
          <a:prstGeom prst="rect">
            <a:avLst/>
          </a:prstGeom>
          <a:solidFill>
            <a:schemeClr val="accent4"/>
          </a:solidFill>
          <a:ln w="19050" cap="rnd" cmpd="sng">
            <a:solidFill>
              <a:srgbClr val="3355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Une tombe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7" name="Google Shape;297;p22" descr="Comment nettoyer les voiles de son bateau ? - Le Blog des ..."/>
          <p:cNvPicPr preferRelativeResize="0"/>
          <p:nvPr/>
        </p:nvPicPr>
        <p:blipFill rotWithShape="1">
          <a:blip r:embed="rId5">
            <a:alphaModFix/>
          </a:blip>
          <a:srcRect l="27533"/>
          <a:stretch/>
        </p:blipFill>
        <p:spPr>
          <a:xfrm>
            <a:off x="508442" y="4617890"/>
            <a:ext cx="2753590" cy="192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 descr="Harfleur : cité médiév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1513" y="4435831"/>
            <a:ext cx="2923160" cy="2286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656552" y="100446"/>
            <a:ext cx="8596668" cy="67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dernière strophe</a:t>
            </a:r>
            <a:endParaRPr/>
          </a:p>
        </p:txBody>
      </p:sp>
      <p:sp>
        <p:nvSpPr>
          <p:cNvPr id="304" name="Google Shape;304;p23"/>
          <p:cNvSpPr/>
          <p:nvPr/>
        </p:nvSpPr>
        <p:spPr>
          <a:xfrm>
            <a:off x="407170" y="840594"/>
            <a:ext cx="93900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3" descr="Fichier:Tombe de Jacques Chaban-Delm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4886" y="1962578"/>
            <a:ext cx="1839001" cy="237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 descr="LE HOUX DANS TOUS SES ETATS - Pontdev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150" y="2232569"/>
            <a:ext cx="231013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/>
          <p:nvPr/>
        </p:nvSpPr>
        <p:spPr>
          <a:xfrm>
            <a:off x="1260707" y="6446687"/>
            <a:ext cx="1249060" cy="369332"/>
          </a:xfrm>
          <a:prstGeom prst="rect">
            <a:avLst/>
          </a:prstGeom>
          <a:solidFill>
            <a:schemeClr val="accent4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Les voiles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624274" y="3874271"/>
            <a:ext cx="2755883" cy="369332"/>
          </a:xfrm>
          <a:prstGeom prst="rect">
            <a:avLst/>
          </a:prstGeom>
          <a:solidFill>
            <a:schemeClr val="accent4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 bouquet de houx vert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3"/>
          <p:cNvSpPr txBox="1"/>
          <p:nvPr/>
        </p:nvSpPr>
        <p:spPr>
          <a:xfrm>
            <a:off x="5015581" y="3972329"/>
            <a:ext cx="1712576" cy="369332"/>
          </a:xfrm>
          <a:prstGeom prst="rect">
            <a:avLst/>
          </a:prstGeom>
          <a:solidFill>
            <a:schemeClr val="accent4"/>
          </a:solidFill>
          <a:ln w="19050" cap="rnd" cmpd="sng">
            <a:solidFill>
              <a:srgbClr val="3355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Une tombe</a:t>
            </a: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0" name="Google Shape;310;p23" descr="Comment nettoyer les voiles de son bateau ? - Le Blog des ..."/>
          <p:cNvPicPr preferRelativeResize="0"/>
          <p:nvPr/>
        </p:nvPicPr>
        <p:blipFill rotWithShape="1">
          <a:blip r:embed="rId5">
            <a:alphaModFix/>
          </a:blip>
          <a:srcRect l="27533"/>
          <a:stretch/>
        </p:blipFill>
        <p:spPr>
          <a:xfrm>
            <a:off x="508442" y="4524371"/>
            <a:ext cx="2753590" cy="192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 descr="Harfleur : cité médiév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1513" y="4435831"/>
            <a:ext cx="2923160" cy="228643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/>
          <p:nvPr/>
        </p:nvSpPr>
        <p:spPr>
          <a:xfrm>
            <a:off x="5227492" y="6351412"/>
            <a:ext cx="1111202" cy="369332"/>
          </a:xfrm>
          <a:prstGeom prst="rect">
            <a:avLst/>
          </a:prstGeom>
          <a:solidFill>
            <a:schemeClr val="accent4"/>
          </a:solidFill>
          <a:ln w="19050" cap="rnd" cmpd="sng">
            <a:solidFill>
              <a:srgbClr val="3355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Harfleur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dernière strophe</a:t>
            </a: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552643" y="3172691"/>
            <a:ext cx="9389918" cy="253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 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avis que désigne « l’or du soir qui tombe » ?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coucher du soleil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levé du soleil.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pleine lune.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1000990" y="1251544"/>
            <a:ext cx="6096000" cy="125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d10dda26f_1_0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Analyse dernière strophe</a:t>
            </a:r>
            <a:endParaRPr/>
          </a:p>
        </p:txBody>
      </p:sp>
      <p:sp>
        <p:nvSpPr>
          <p:cNvPr id="325" name="Google Shape;325;g8d10dda26f_1_0"/>
          <p:cNvSpPr/>
          <p:nvPr/>
        </p:nvSpPr>
        <p:spPr>
          <a:xfrm>
            <a:off x="552643" y="3172691"/>
            <a:ext cx="9390000" cy="2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</a:t>
            </a:r>
            <a:r>
              <a:rPr lang="fr-FR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avis que désigne « l’or du soir qui tombe » ?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 coucher du soleil.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levé du soleil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pleine lune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8d10dda26f_1_0"/>
          <p:cNvSpPr/>
          <p:nvPr/>
        </p:nvSpPr>
        <p:spPr>
          <a:xfrm>
            <a:off x="1000990" y="1251544"/>
            <a:ext cx="609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g8d10dda26f_1_0"/>
          <p:cNvSpPr txBox="1"/>
          <p:nvPr/>
        </p:nvSpPr>
        <p:spPr>
          <a:xfrm>
            <a:off x="552650" y="5546050"/>
            <a:ext cx="93900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Feedback : Il s’agit d’une métaphore. L’or ne tombant pas du ciel, c’est forcément une image à prendre au sens figuré. Cette figure de style met en relief un point commun en deux choses : la couleur du ciel au crépuscule et la couleur de l’or qui ont la « même » couleur.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d10dda26f_1_6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Analyse dernière strophe</a:t>
            </a:r>
            <a:endParaRPr/>
          </a:p>
        </p:txBody>
      </p:sp>
      <p:sp>
        <p:nvSpPr>
          <p:cNvPr id="333" name="Google Shape;333;g8d10dda26f_1_6"/>
          <p:cNvSpPr/>
          <p:nvPr/>
        </p:nvSpPr>
        <p:spPr>
          <a:xfrm>
            <a:off x="552643" y="3172691"/>
            <a:ext cx="9390000" cy="2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 :</a:t>
            </a:r>
            <a:endParaRPr sz="1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Qu’est-ce que le poète est venu faire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venu assister à l’enterrement d’un proche.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venu déposer des fleurs sur la tombe d’un proche.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venu prier sur la tombe d’un proche.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8d10dda26f_1_6"/>
          <p:cNvSpPr/>
          <p:nvPr/>
        </p:nvSpPr>
        <p:spPr>
          <a:xfrm>
            <a:off x="1000990" y="1251544"/>
            <a:ext cx="609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d10dda26f_1_12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Analyse dernière strophe</a:t>
            </a:r>
            <a:endParaRPr/>
          </a:p>
        </p:txBody>
      </p:sp>
      <p:sp>
        <p:nvSpPr>
          <p:cNvPr id="340" name="Google Shape;340;g8d10dda26f_1_12"/>
          <p:cNvSpPr/>
          <p:nvPr/>
        </p:nvSpPr>
        <p:spPr>
          <a:xfrm>
            <a:off x="552643" y="3172691"/>
            <a:ext cx="9390000" cy="2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Qu’est-ce que le poète est venu faire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venu assister à l’enterrement d’un proche.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Il est venu déposer des fleurs sur la tombe d’un proche. 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venu prier sur la tombe d’un proche.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Feedback : 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je mettrai sur ta tombe un bouquet de houx vert et de bruyère en fleur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 »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8d10dda26f_1_12"/>
          <p:cNvSpPr/>
          <p:nvPr/>
        </p:nvSpPr>
        <p:spPr>
          <a:xfrm>
            <a:off x="1000990" y="1251544"/>
            <a:ext cx="609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d10dda26f_1_18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Analyse dernière strophe</a:t>
            </a:r>
            <a:endParaRPr/>
          </a:p>
        </p:txBody>
      </p:sp>
      <p:sp>
        <p:nvSpPr>
          <p:cNvPr id="347" name="Google Shape;347;g8d10dda26f_1_18"/>
          <p:cNvSpPr/>
          <p:nvPr/>
        </p:nvSpPr>
        <p:spPr>
          <a:xfrm>
            <a:off x="552643" y="3172691"/>
            <a:ext cx="9390000" cy="2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4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se situe la tombe de ce proche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Normandie.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Bretagne.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Vendée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…..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8d10dda26f_1_18"/>
          <p:cNvSpPr/>
          <p:nvPr/>
        </p:nvSpPr>
        <p:spPr>
          <a:xfrm>
            <a:off x="1000990" y="1251544"/>
            <a:ext cx="609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d10dda26f_1_24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Analyse dernière strophe</a:t>
            </a:r>
            <a:endParaRPr/>
          </a:p>
        </p:txBody>
      </p:sp>
      <p:sp>
        <p:nvSpPr>
          <p:cNvPr id="354" name="Google Shape;354;g8d10dda26f_1_24"/>
          <p:cNvSpPr/>
          <p:nvPr/>
        </p:nvSpPr>
        <p:spPr>
          <a:xfrm>
            <a:off x="552643" y="3172691"/>
            <a:ext cx="9390000" cy="2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4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Correction :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Où est-ce que se situe la tombe de ce proche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 Normandie. 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Bretagne.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Vendée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Justification : 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</a:t>
            </a: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»,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Harfleur est située en Normandie.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8d10dda26f_1_24"/>
          <p:cNvSpPr/>
          <p:nvPr/>
        </p:nvSpPr>
        <p:spPr>
          <a:xfrm>
            <a:off x="1000990" y="1251544"/>
            <a:ext cx="609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6" name="Google Shape;356;g8d10dda26f_1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4902" y="1347999"/>
            <a:ext cx="5607100" cy="551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58200" y="0"/>
            <a:ext cx="9640500" cy="15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fr-FR" sz="3140"/>
              <a:t>Son poème “</a:t>
            </a:r>
            <a:r>
              <a:rPr lang="fr-FR" sz="314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Demain dès l’aube</a:t>
            </a:r>
            <a:r>
              <a:rPr lang="fr-FR" sz="3140"/>
              <a:t>” </a:t>
            </a:r>
            <a:br>
              <a:rPr lang="fr-FR" sz="3140"/>
            </a:br>
            <a:r>
              <a:rPr lang="fr-FR" sz="3140"/>
              <a:t>Issu de son recueil de poèmes </a:t>
            </a:r>
            <a:r>
              <a:rPr lang="fr-FR" sz="3140" i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Les Contemplations </a:t>
            </a:r>
            <a:r>
              <a:rPr lang="fr-FR" sz="324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br>
              <a:rPr lang="fr-FR" sz="324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</a:br>
            <a:endParaRPr sz="3240"/>
          </a:p>
        </p:txBody>
      </p:sp>
      <p:sp>
        <p:nvSpPr>
          <p:cNvPr id="158" name="Google Shape;158;p3"/>
          <p:cNvSpPr txBox="1">
            <a:spLocks noGrp="1"/>
          </p:cNvSpPr>
          <p:nvPr>
            <p:ph type="body" idx="1"/>
          </p:nvPr>
        </p:nvSpPr>
        <p:spPr>
          <a:xfrm>
            <a:off x="232150" y="1131675"/>
            <a:ext cx="11959800" cy="58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Recueil de poèmes </a:t>
            </a:r>
            <a:r>
              <a:rPr lang="fr-FR" sz="1600" b="1"/>
              <a:t>publié en 1856 </a:t>
            </a:r>
            <a:endParaRPr sz="1600" b="1"/>
          </a:p>
          <a:p>
            <a:pPr marL="3429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“Demain dès l’aube” a été écrit le </a:t>
            </a:r>
            <a:r>
              <a:rPr lang="fr-FR" sz="1600" b="1"/>
              <a:t>4 octobre 1847</a:t>
            </a:r>
            <a:r>
              <a:rPr lang="fr-FR" sz="1600"/>
              <a:t>: Victor Hugo a écrit un poème pour lequel il a modifié sa date de création pour le 3 septembre, veille de l’anniversaire de la mort de sa fille Léopoldine. </a:t>
            </a:r>
            <a:endParaRPr sz="1600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“Demain dès l’aube” est un des poèmes les plus célèbres de l’auteur. Depuis plusieurs années, c’est un poème qui est étudié par les élèves en France.  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 i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Les Contemplations</a:t>
            </a:r>
            <a:r>
              <a:rPr lang="fr-FR" sz="1600"/>
              <a:t> rassemble les “Mémoires d’une âme”: dimension autobiographique de l’œuvre. 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L’auteur aborde les sujets suivants: la nature, le souvenir, l’amour, la joie, la tristesse, la mort, le deuil. 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 i="1"/>
              <a:t>Les Contemplations</a:t>
            </a:r>
            <a:r>
              <a:rPr lang="fr-FR" sz="1600"/>
              <a:t> se compose de </a:t>
            </a:r>
            <a:r>
              <a:rPr lang="fr-FR" sz="1600" b="1"/>
              <a:t>six livres</a:t>
            </a:r>
            <a:r>
              <a:rPr lang="fr-FR" sz="1600"/>
              <a:t> et de </a:t>
            </a:r>
            <a:r>
              <a:rPr lang="fr-FR" sz="1600" b="1"/>
              <a:t>158 poèmes</a:t>
            </a:r>
            <a:r>
              <a:rPr lang="fr-FR" sz="1600"/>
              <a:t>.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Composition des Contemplations : deux parties, six livres </a:t>
            </a: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76"/>
              <a:buNone/>
            </a:pPr>
            <a:r>
              <a:rPr lang="fr-FR" sz="1600"/>
              <a:t>Partie 1: Autrefois (1830-1843)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LIVRE PREMIER : AURORE. 29 poèmes.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LIVRE DEUXIÈME : L’ÂME EN FLEUR. 28 poèmes.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LIVRE TROISIÈME : LES LUTTES ET LES RÊVES. 30 poèmes.</a:t>
            </a: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76"/>
              <a:buNone/>
            </a:pPr>
            <a:r>
              <a:rPr lang="fr-FR" sz="1600"/>
              <a:t>Partie 2: Aujourd'hui (1843-1855)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LIVRE QUATRIÈME : PAUCAE MEAE. 17 poèmes.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LIVRE CINQUIÈME : EN MARCHE. 26 poèmes.</a:t>
            </a:r>
            <a:endParaRPr sz="160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fr-FR" sz="1600"/>
              <a:t>LIVRE SIXIÈME : AU BORD DE L’INFINI. 26 poèmes.</a:t>
            </a: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76"/>
              <a:buNone/>
            </a:pPr>
            <a:endParaRPr sz="1795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92"/>
              <a:buNone/>
            </a:pPr>
            <a:endParaRPr sz="1190"/>
          </a:p>
        </p:txBody>
      </p:sp>
      <p:pic>
        <p:nvPicPr>
          <p:cNvPr id="159" name="Google Shape;159;p3" descr="Les Contemplations   de victor hugo  Format Broché "/>
          <p:cNvPicPr preferRelativeResize="0"/>
          <p:nvPr/>
        </p:nvPicPr>
        <p:blipFill rotWithShape="1">
          <a:blip r:embed="rId3">
            <a:alphaModFix/>
          </a:blip>
          <a:srcRect l="16086" r="16841"/>
          <a:stretch/>
        </p:blipFill>
        <p:spPr>
          <a:xfrm>
            <a:off x="7235536" y="3865418"/>
            <a:ext cx="1724891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d10dda26f_1_30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Analyse dernière strophe</a:t>
            </a:r>
            <a:endParaRPr/>
          </a:p>
        </p:txBody>
      </p:sp>
      <p:sp>
        <p:nvSpPr>
          <p:cNvPr id="362" name="Google Shape;362;g8d10dda26f_1_30"/>
          <p:cNvSpPr/>
          <p:nvPr/>
        </p:nvSpPr>
        <p:spPr>
          <a:xfrm>
            <a:off x="552643" y="3172691"/>
            <a:ext cx="9390000" cy="2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5 :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avis, sur quelle tombe le poète est-il venu se recueillir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 la tombe de sa femme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 la tombe de son meilleur ami.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la tombe de sa fille.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8d10dda26f_1_30"/>
          <p:cNvSpPr/>
          <p:nvPr/>
        </p:nvSpPr>
        <p:spPr>
          <a:xfrm>
            <a:off x="1000990" y="1251544"/>
            <a:ext cx="609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d10dda26f_1_36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Analyse dernière strophe</a:t>
            </a:r>
            <a:endParaRPr/>
          </a:p>
        </p:txBody>
      </p:sp>
      <p:sp>
        <p:nvSpPr>
          <p:cNvPr id="369" name="Google Shape;369;g8d10dda26f_1_36"/>
          <p:cNvSpPr/>
          <p:nvPr/>
        </p:nvSpPr>
        <p:spPr>
          <a:xfrm>
            <a:off x="552643" y="3172691"/>
            <a:ext cx="9390000" cy="25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5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Correction :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avis, sur quelle tombe le poète est-il venu se recueillir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 la tombe de sa femme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 la tombe de son meilleur ami.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Sur la tombe de sa fille.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Feedback : Sa fille Léopoldine est décédée à Villequier en Normandie, Victor Hugo fait un pèlerinage sur la tombe de sa fille Léopoldine décédée lors d’un tragique accident.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8d10dda26f_1_36"/>
          <p:cNvSpPr/>
          <p:nvPr/>
        </p:nvSpPr>
        <p:spPr>
          <a:xfrm>
            <a:off x="1000990" y="1251544"/>
            <a:ext cx="6096000" cy="1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>
            <a:spLocks noGrp="1"/>
          </p:cNvSpPr>
          <p:nvPr>
            <p:ph type="title"/>
          </p:nvPr>
        </p:nvSpPr>
        <p:spPr>
          <a:xfrm>
            <a:off x="247200" y="111347"/>
            <a:ext cx="9300000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La poésie, une source de texte pour la chanso</a:t>
            </a:r>
            <a:r>
              <a:rPr lang="fr-FR"/>
              <a:t>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Les Frangines “Demain dès l’aube”. </a:t>
            </a:r>
            <a:endParaRPr/>
          </a:p>
        </p:txBody>
      </p:sp>
      <p:pic>
        <p:nvPicPr>
          <p:cNvPr id="376" name="Google Shape;376;p26">
            <a:hlinkClick r:id="rId3" action="ppaction://hlinkfil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831" y="1521595"/>
            <a:ext cx="8200738" cy="461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4"/>
          <p:cNvGraphicFramePr/>
          <p:nvPr>
            <p:extLst>
              <p:ext uri="{D42A27DB-BD31-4B8C-83A1-F6EECF244321}">
                <p14:modId xmlns:p14="http://schemas.microsoft.com/office/powerpoint/2010/main" val="3164764459"/>
              </p:ext>
            </p:extLst>
          </p:nvPr>
        </p:nvGraphicFramePr>
        <p:xfrm>
          <a:off x="820882" y="1386000"/>
          <a:ext cx="7920000" cy="54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8020050" imgH="5667375" progId="AcroExch.Document.DC">
                  <p:embed/>
                </p:oleObj>
              </mc:Choice>
              <mc:Fallback>
                <p:oleObj name="Acrobat Document" r:id="rId4" imgW="8020050" imgH="5667375" progId="AcroExch.Document.DC">
                  <p:embed/>
                  <p:pic>
                    <p:nvPicPr>
                      <p:cNvPr id="166" name="Google Shape;166;p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820882" y="1386000"/>
                        <a:ext cx="7920000" cy="54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178571" y="-1"/>
            <a:ext cx="9630448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Trebuchet MS"/>
              <a:buNone/>
            </a:pPr>
            <a:r>
              <a:rPr lang="fr-FR" sz="3240" dirty="0"/>
              <a:t>Activité introductive</a:t>
            </a:r>
            <a:br>
              <a:rPr lang="fr-FR" sz="3240" dirty="0"/>
            </a:br>
            <a:r>
              <a:rPr lang="fr-FR" sz="1979" dirty="0"/>
              <a:t>Regardez attentivement les images de cette bande dessinée, à votre avis quels sont les thèmes principaux de ce poème ?</a:t>
            </a:r>
            <a:br>
              <a:rPr lang="fr-FR" sz="1979" dirty="0"/>
            </a:br>
            <a:r>
              <a:rPr lang="fr-FR" sz="1620" dirty="0">
                <a:solidFill>
                  <a:srgbClr val="7F7F7F"/>
                </a:solidFill>
              </a:rPr>
              <a:t>Guide pour l’analyse: regardez et étudiez la couleur des images, les expressions du personnage, dans quel lieu se trouve-t-il ?</a:t>
            </a:r>
            <a:br>
              <a:rPr lang="fr-FR" sz="3240" dirty="0"/>
            </a:br>
            <a:endParaRPr sz="3240" dirty="0"/>
          </a:p>
        </p:txBody>
      </p:sp>
      <p:sp>
        <p:nvSpPr>
          <p:cNvPr id="165" name="Google Shape;165;p4"/>
          <p:cNvSpPr/>
          <p:nvPr/>
        </p:nvSpPr>
        <p:spPr>
          <a:xfrm>
            <a:off x="820882" y="1930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1333499" y="1569028"/>
            <a:ext cx="6906491" cy="4222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	 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marcherai les yeux fixés sur mes pensées,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Sans rien voir au dehors, sans entendre aucun bruit,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Seul, inconnu, le dos courbé, les mains croisées,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Triste, et le jour pour moi sera comme la nuit.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regarderai ni l’or du soir qui tombe,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 les voiles au loin descendant vers Harfleur,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Et quand j’arriverai, je mettrai sur ta tombe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fr-F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bouquet de houx vert et de bruyère en fleur.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793021" y="334880"/>
            <a:ext cx="380745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Lecture du poème</a:t>
            </a:r>
            <a:endParaRPr sz="32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Demain dès l’aube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677334" y="1231471"/>
            <a:ext cx="6592146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552643" y="3172691"/>
            <a:ext cx="9389918" cy="318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 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 est-ce que le poète souhaite partir ? Justifiez votre réponse en citant le texte.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 l'après-midi.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 le soir.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début de soirée.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rès tôt le matin.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……………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677334" y="1231471"/>
            <a:ext cx="6363546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552643" y="3172691"/>
            <a:ext cx="9389918" cy="347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 –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 est-ce que le poète souhaite partir ? Justifiez votre réponse en citant le texte.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 l'après-midi.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 le soir.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début de soirée.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rès tôt le matin.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Justification : </a:t>
            </a:r>
            <a:r>
              <a:rPr lang="fr-FR" sz="1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« à l’heure où blanchit la campagne » c’est très tôt le matin, cela peut rappeler la rosée du matin. 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677334" y="1231471"/>
            <a:ext cx="6512136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968279" y="3344990"/>
            <a:ext cx="6096000" cy="238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 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se réfère le « tu » et le « toi » dans la première strophe 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lecteur.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petite amie du poète.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père du poète.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ne sait pas.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677334" y="25630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Analyse première strophe</a:t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677334" y="1231471"/>
            <a:ext cx="6477610" cy="127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Demain, dès l’aube, à l’heure où blanchit la campagne,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partirai. Vois-tu, je sais que tu m’attends.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J’irai par la forêt, j’irai par la montagne.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-FR" sz="105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Je ne puis demeurer loin de toi plus longtemps.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968279" y="3344990"/>
            <a:ext cx="6096000" cy="238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 – </a:t>
            </a:r>
            <a:r>
              <a:rPr lang="fr-FR" sz="18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Correction :</a:t>
            </a:r>
            <a:endParaRPr sz="18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se réfère le « tu » et le « toi » dans la première strophe 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lecteur.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petite amie du poète.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père du poète.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❑"/>
            </a:pPr>
            <a:r>
              <a:rPr lang="fr-FR" sz="1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fr-FR" sz="18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n ne sait pas.</a:t>
            </a:r>
            <a:endParaRPr sz="18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Rouge violet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3008</Words>
  <Application>Microsoft Office PowerPoint</Application>
  <PresentationFormat>Widescreen</PresentationFormat>
  <Paragraphs>353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Noto Sans Symbols</vt:lpstr>
      <vt:lpstr>Times New Roman</vt:lpstr>
      <vt:lpstr>Trebuchet MS</vt:lpstr>
      <vt:lpstr>Facette</vt:lpstr>
      <vt:lpstr>Acrobat Document</vt:lpstr>
      <vt:lpstr>Demain dès l’aube</vt:lpstr>
      <vt:lpstr>Présentation de Victor HUGO </vt:lpstr>
      <vt:lpstr>Son poème “Demain dès l’aube”  Issu de son recueil de poèmes Les Contemplations   </vt:lpstr>
      <vt:lpstr>Activité introductive Regardez attentivement les images de cette bande dessinée, à votre avis quels sont les thèmes principaux de ce poème ? Guide pour l’analyse: regardez et étudiez la couleur des images, les expressions du personnage, dans quel lieu se trouve-t-il ? </vt:lpstr>
      <vt:lpstr>PowerPoint Presentation</vt:lpstr>
      <vt:lpstr>Analyse première strophe</vt:lpstr>
      <vt:lpstr>Analyse première strophe</vt:lpstr>
      <vt:lpstr>Analyse première strophe</vt:lpstr>
      <vt:lpstr>Analyse première strophe</vt:lpstr>
      <vt:lpstr>Analyse première strophe</vt:lpstr>
      <vt:lpstr>Analyse première strophe</vt:lpstr>
      <vt:lpstr>Analyse première strophe</vt:lpstr>
      <vt:lpstr>Analyse première strophe</vt:lpstr>
      <vt:lpstr>Analyse deuxième strophe</vt:lpstr>
      <vt:lpstr>Analyse deuxième strophe</vt:lpstr>
      <vt:lpstr>Analyse deuxième strophe</vt:lpstr>
      <vt:lpstr>Analyse deuxième strophe</vt:lpstr>
      <vt:lpstr>Analyse deuxième strophe</vt:lpstr>
      <vt:lpstr>Analyse deuxième strophe</vt:lpstr>
      <vt:lpstr>Analyse deuxième strophe</vt:lpstr>
      <vt:lpstr>Analyse deuxième strophe</vt:lpstr>
      <vt:lpstr>Analyse dernière strophe</vt:lpstr>
      <vt:lpstr>Analyse dernière strophe</vt:lpstr>
      <vt:lpstr>Analyse dernière strophe</vt:lpstr>
      <vt:lpstr>Analyse dernière strophe</vt:lpstr>
      <vt:lpstr>Analyse dernière strophe</vt:lpstr>
      <vt:lpstr>Analyse dernière strophe</vt:lpstr>
      <vt:lpstr>Analyse dernière strophe</vt:lpstr>
      <vt:lpstr>Analyse dernière strophe</vt:lpstr>
      <vt:lpstr>Analyse dernière strophe</vt:lpstr>
      <vt:lpstr>Analyse dernière strophe</vt:lpstr>
      <vt:lpstr>La poésie, une source de texte pour la chanson.  Les Frangines “Demain dès l’aube”.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Demain dès l’aube</dc:title>
  <dc:creator>leyla bor</dc:creator>
  <cp:lastModifiedBy>Jérôme Cosnard</cp:lastModifiedBy>
  <cp:revision>3</cp:revision>
  <dcterms:created xsi:type="dcterms:W3CDTF">2020-07-20T13:22:35Z</dcterms:created>
  <dcterms:modified xsi:type="dcterms:W3CDTF">2021-02-04T16:34:03Z</dcterms:modified>
</cp:coreProperties>
</file>