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7" roundtripDataSignature="AMtx7mj0l/foNAq/4VZ/JD8YbsV8XwxK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7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d5f407faf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8d5f407fa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d5f407faf_0_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g8d5f407fa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7" name="Google Shape;167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3" name="Google Shape;173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c051b65d2_0_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g8c051b65d2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8d5f407faf_0_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g8d5f407faf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8" name="Google Shape;198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a27a9007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4" name="Google Shape;204;g8a27a90074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d5f407faf_0_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g8d5f407faf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8d5f407faf_0_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g8d5f407faf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8d5f407faf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5" name="Google Shape;225;g8d5f407faf_0_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1" name="Google Shape;23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6" name="Google Shape;24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c051b65d2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3" name="Google Shape;123;g8c051b65d2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a27a9007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9" name="Google Shape;129;g8a27a9007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d5f407faf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8d5f407fa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d5f407faf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8d5f407fa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497259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651307" y="640081"/>
            <a:ext cx="3377183" cy="36819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 </a:t>
            </a:r>
            <a:r>
              <a:rPr b="0" i="1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Demain</a:t>
            </a: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Robert Desnos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personne, homme, bâtiment, complet&#10;&#10;Description générée automatiquement" id="86" name="Google Shape;86;p1"/>
          <p:cNvPicPr preferRelativeResize="0"/>
          <p:nvPr/>
        </p:nvPicPr>
        <p:blipFill rotWithShape="1">
          <a:blip r:embed="rId3">
            <a:alphaModFix/>
          </a:blip>
          <a:srcRect b="2" l="5775" r="9043" t="0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d5f407faf_0_14"/>
          <p:cNvSpPr txBox="1"/>
          <p:nvPr/>
        </p:nvSpPr>
        <p:spPr>
          <a:xfrm>
            <a:off x="311075" y="3650331"/>
            <a:ext cx="9906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Observez ces deux vers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“Le temps, vieillard souffrant de multiples entorses,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Peut gémir : Le matin est neuf, neuf est le soir”.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Relevez les mots qui rappellent la douleur.</a:t>
            </a:r>
            <a:endParaRPr b="0" i="1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8d5f407faf_0_14"/>
          <p:cNvSpPr/>
          <p:nvPr/>
        </p:nvSpPr>
        <p:spPr>
          <a:xfrm>
            <a:off x="2681850" y="206725"/>
            <a:ext cx="6828300" cy="3228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« Demain »</a:t>
            </a:r>
            <a:endParaRPr b="1" i="0" sz="2000" u="none" cap="none" strike="noStrik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Strophe 1</a:t>
            </a:r>
            <a:endParaRPr b="1" i="0" sz="2000" u="none" cap="none" strike="noStrik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Âgé de cent mille ans, j’aurais encore la force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t’attendre, ô demain pressenti par l’espoir.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temps, vieillard </a:t>
            </a:r>
            <a:r>
              <a:rPr b="0" i="0" lang="en-US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souffrant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multiples </a:t>
            </a:r>
            <a:r>
              <a:rPr b="0" i="0" lang="en-US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entorses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Peut </a:t>
            </a:r>
            <a:r>
              <a:rPr b="0" i="0" lang="en-US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gémir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Le matin est neuf, neuf est le soir.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8d5f407faf_0_14"/>
          <p:cNvSpPr/>
          <p:nvPr/>
        </p:nvSpPr>
        <p:spPr>
          <a:xfrm>
            <a:off x="2681850" y="206725"/>
            <a:ext cx="6828300" cy="3228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« Demain »</a:t>
            </a:r>
            <a:endParaRPr b="1" i="0" sz="2000" u="none" cap="none" strike="noStrik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Strophe 1</a:t>
            </a:r>
            <a:endParaRPr b="1" i="0" sz="2000" u="none" cap="none" strike="noStrik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Âgé de cent mille ans, j’aurais encore la force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t’attendre, ô demain pressenti par l’espoir.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temps, vieillard souffrant de multiples entorses,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Peut gémir : Le matin est neuf, neuf est le soir.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d5f407faf_0_21"/>
          <p:cNvSpPr txBox="1"/>
          <p:nvPr/>
        </p:nvSpPr>
        <p:spPr>
          <a:xfrm>
            <a:off x="311074" y="3650331"/>
            <a:ext cx="11569852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Regardez ce vers et observez l’utilisation du mot « entorses ».</a:t>
            </a:r>
            <a:endParaRPr b="0" i="1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Que peut signifier ce mot en français ?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Lésion traumatique d'une articulation résultant de sa distorsion brutale, avec étirement (entorse bénigne ou foulure) ou rupture (entorse grave) des ligaments.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Atteinte portée à quelque chose ; manquement.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Marcher sans faire de bruit.</a:t>
            </a:r>
            <a:endParaRPr b="0" i="1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8d5f407faf_0_21"/>
          <p:cNvSpPr/>
          <p:nvPr/>
        </p:nvSpPr>
        <p:spPr>
          <a:xfrm>
            <a:off x="2681850" y="206725"/>
            <a:ext cx="6828300" cy="3228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« Demain »</a:t>
            </a:r>
            <a:endParaRPr b="1" i="0" sz="2000" u="none" cap="none" strike="noStrik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Strophe 1</a:t>
            </a:r>
            <a:endParaRPr b="1" i="0" sz="2000" u="none" cap="none" strike="noStrik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Âgé de cent mille ans, j’aurais encore la force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t’attendre, ô demain pressenti par l’espoir.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temps, vieillard souffrant de multiples entorses,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Peut gémir : Le matin est neuf, neuf est le soir.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8d5f407faf_0_21"/>
          <p:cNvSpPr txBox="1"/>
          <p:nvPr/>
        </p:nvSpPr>
        <p:spPr>
          <a:xfrm>
            <a:off x="311072" y="4587296"/>
            <a:ext cx="11569853" cy="17093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Lésion traumatique d'une articulation résultant de sa distorsion brutale, avec étirement (entorse bénigne ou foulure) ou rupture (entorse grave) des ligaments.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Atteinte portée à quelque chose ; manquement.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Marcher sans faire de bruit.</a:t>
            </a:r>
            <a:endParaRPr b="0" i="1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8d5f407faf_0_21"/>
          <p:cNvSpPr txBox="1"/>
          <p:nvPr/>
        </p:nvSpPr>
        <p:spPr>
          <a:xfrm>
            <a:off x="311074" y="3650331"/>
            <a:ext cx="11569853" cy="1547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Regardez ce vers et observez l’utilisation du mot « entorses ».</a:t>
            </a:r>
            <a:endParaRPr b="0" i="1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Que peut signifier ce mot en français ?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/>
          <p:nvPr/>
        </p:nvSpPr>
        <p:spPr>
          <a:xfrm>
            <a:off x="2808225" y="2299450"/>
            <a:ext cx="6887700" cy="3018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« Demain »</a:t>
            </a:r>
            <a:endParaRPr b="1" i="0" sz="2000" u="none" cap="none" strike="noStrik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Strophe 2</a:t>
            </a:r>
            <a:endParaRPr b="1" i="0" sz="2000" u="none" cap="none" strike="noStrik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Mais depuis trop de mois nous vivons à la veille,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Nous veillons, nous gardons la lumière et le feu,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Nous parlons à voix basse et nous tendons l’oreille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À maint bruit vite éteint et perdu comme au jeu.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2778675" y="605975"/>
            <a:ext cx="7005900" cy="8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Analyse  </a:t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Deuxième strophe</a:t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/>
          <p:nvPr/>
        </p:nvSpPr>
        <p:spPr>
          <a:xfrm>
            <a:off x="2681850" y="206725"/>
            <a:ext cx="6828300" cy="3228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« Demain »</a:t>
            </a:r>
            <a:endParaRPr b="1" i="0" sz="2000" u="none" cap="none" strike="noStrik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Strophe 2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Mais depuis trop de mois nous vivons à la veille,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Nous veillons, nous gardons la lumière et le feu,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Nous parlons à voix basse et nous tendons l’oreille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À maint bruit vite éteint et perdu comme au jeu.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3"/>
          <p:cNvSpPr txBox="1"/>
          <p:nvPr/>
        </p:nvSpPr>
        <p:spPr>
          <a:xfrm>
            <a:off x="311075" y="3440975"/>
            <a:ext cx="11569850" cy="30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 représente le “nous” utilisé dans cette strophe ?</a:t>
            </a:r>
            <a:endParaRPr/>
          </a:p>
          <a:p>
            <a:pPr indent="-2286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1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Quelles sont les actions des résistants ?</a:t>
            </a:r>
            <a:endParaRPr/>
          </a:p>
          <a:p>
            <a:pPr indent="-2286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1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 mots de Desnos font état de la clandestinité des actes des résistants. Retrouve le vers qui permet de le dire.</a:t>
            </a:r>
            <a:endParaRPr b="0" i="1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3"/>
          <p:cNvSpPr txBox="1"/>
          <p:nvPr/>
        </p:nvSpPr>
        <p:spPr>
          <a:xfrm flipH="1">
            <a:off x="311075" y="3933739"/>
            <a:ext cx="115698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143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Le pronom « nous » représente les résistants.</a:t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3"/>
          <p:cNvSpPr txBox="1"/>
          <p:nvPr/>
        </p:nvSpPr>
        <p:spPr>
          <a:xfrm flipH="1">
            <a:off x="311075" y="4735382"/>
            <a:ext cx="115698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143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Voir les mots en bleus dans la strophe.</a:t>
            </a:r>
            <a:endParaRPr/>
          </a:p>
        </p:txBody>
      </p:sp>
      <p:sp>
        <p:nvSpPr>
          <p:cNvPr id="179" name="Google Shape;179;p23"/>
          <p:cNvSpPr/>
          <p:nvPr/>
        </p:nvSpPr>
        <p:spPr>
          <a:xfrm>
            <a:off x="2681850" y="212675"/>
            <a:ext cx="6828300" cy="3228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« Demain »</a:t>
            </a:r>
            <a:endParaRPr b="1" i="0" sz="2000" u="none" cap="none" strike="noStrik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Strophe 2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Mais depuis trop de mois </a:t>
            </a:r>
            <a:r>
              <a:rPr b="0" i="0" lang="en-US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nous vivons à la veille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Nous veillons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US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nous gardons la lumière et le feu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Nous parlons à voix basse et nous tendons l’oreille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À maint bruit vite éteint et perdu comme au jeu.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3"/>
          <p:cNvSpPr txBox="1"/>
          <p:nvPr/>
        </p:nvSpPr>
        <p:spPr>
          <a:xfrm flipH="1">
            <a:off x="311075" y="5873302"/>
            <a:ext cx="115698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143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Voir le vers en rouge dans la strophe.</a:t>
            </a:r>
            <a:endParaRPr/>
          </a:p>
        </p:txBody>
      </p:sp>
      <p:sp>
        <p:nvSpPr>
          <p:cNvPr id="181" name="Google Shape;181;p23"/>
          <p:cNvSpPr/>
          <p:nvPr/>
        </p:nvSpPr>
        <p:spPr>
          <a:xfrm>
            <a:off x="2681850" y="206725"/>
            <a:ext cx="6828300" cy="3228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 Demain »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Strophe 2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Mais depuis trop de mois nous vivons à la veille,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Nous veillons, nous gardons la lumière et le feu,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Nous parlons à voix basse et nous tendons l’oreille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À maint bruit vite éteint et perdu comme au jeu.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c051b65d2_0_41"/>
          <p:cNvSpPr/>
          <p:nvPr/>
        </p:nvSpPr>
        <p:spPr>
          <a:xfrm>
            <a:off x="2681850" y="206725"/>
            <a:ext cx="6828300" cy="3228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« Demain »</a:t>
            </a:r>
            <a:endParaRPr b="1" i="0" sz="2000" u="none" cap="none" strike="noStrik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Strophe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Mais depuis trop de mois nous vivons à la veille,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Nous veillons, nous gardons la lumière et le feu,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Nous parlons à voix basse et nous tendons l’oreille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À maint bruit vite éteint et perdu comme au jeu.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8c051b65d2_0_41"/>
          <p:cNvSpPr txBox="1"/>
          <p:nvPr/>
        </p:nvSpPr>
        <p:spPr>
          <a:xfrm>
            <a:off x="311075" y="3632676"/>
            <a:ext cx="1156985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Observez ce vers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“Mais depuis trop de mois nous vivons à la veille,”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Selon vous, que peut signifier « vivre à la veille » ? Plusieurs réponses possibles.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Vivre dans le passé.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Surveiller et être vigilant.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 pas avoir peur du futur.</a:t>
            </a:r>
            <a:endParaRPr/>
          </a:p>
        </p:txBody>
      </p:sp>
      <p:sp>
        <p:nvSpPr>
          <p:cNvPr id="188" name="Google Shape;188;g8c051b65d2_0_41"/>
          <p:cNvSpPr txBox="1"/>
          <p:nvPr/>
        </p:nvSpPr>
        <p:spPr>
          <a:xfrm>
            <a:off x="311075" y="3632676"/>
            <a:ext cx="1156985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Observez ce vers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“Mais depuis trop de mois nous vivons à la veille,”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Selon vous, que peut signifier « vivre à la veille » ? Plusieurs réponses possibles.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Vivre dans le passé.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Surveiller et être vigilant.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 pas avoir peur du futur.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8d5f407faf_0_35"/>
          <p:cNvSpPr txBox="1"/>
          <p:nvPr/>
        </p:nvSpPr>
        <p:spPr>
          <a:xfrm>
            <a:off x="311075" y="3632676"/>
            <a:ext cx="10955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Observez le second vers de la strophe :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“Nous veillons, nous gardons la lumière et le feu,”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Quel autre sens peut avoir « garder la lumière » ?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Garder espoir.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Garder foi en Dieu.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Rester confiants et sûre de soi.</a:t>
            </a:r>
            <a:endParaRPr/>
          </a:p>
        </p:txBody>
      </p:sp>
      <p:sp>
        <p:nvSpPr>
          <p:cNvPr id="194" name="Google Shape;194;g8d5f407faf_0_35"/>
          <p:cNvSpPr/>
          <p:nvPr/>
        </p:nvSpPr>
        <p:spPr>
          <a:xfrm>
            <a:off x="2681850" y="206725"/>
            <a:ext cx="6828300" cy="3228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« Demain »</a:t>
            </a:r>
            <a:endParaRPr b="1" i="0" sz="2000" u="none" cap="none" strike="noStrik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Strophe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Mais depuis trop de mois nous vivons à la veille,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Nous veillons, nous gardons la lumière et le feu,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Nous parlons à voix basse et nous tendons l’oreille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À maint bruit vite éteint et perdu comme au jeu.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8d5f407faf_0_35"/>
          <p:cNvSpPr txBox="1"/>
          <p:nvPr/>
        </p:nvSpPr>
        <p:spPr>
          <a:xfrm>
            <a:off x="311075" y="3632676"/>
            <a:ext cx="10955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Observez le second vers de la strophe :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“Nous veillons, nous gardons la lumière et le feu,”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Quel autre sens peut avoir « garder la lumière » ?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Garder espoir , la lumière peut faire référence à la lumière de l’espoir, à la lueur de l’espoir.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Garder foi en Dieu.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Rester confiants et sûre de soi.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/>
          <p:nvPr/>
        </p:nvSpPr>
        <p:spPr>
          <a:xfrm>
            <a:off x="2808225" y="2299450"/>
            <a:ext cx="6887700" cy="3018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« Demain »</a:t>
            </a:r>
            <a:endParaRPr b="1" i="0" sz="2000" u="none" cap="none" strike="noStrik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Strophe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Or, du fond de la nuit, nous témoignons encore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la splendeur du jour et de tous ses présents.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 nous ne dormons pas c’est pour guetter l’aurore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 prouvera qu’enfin nous vivons au présent.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4"/>
          <p:cNvSpPr txBox="1"/>
          <p:nvPr/>
        </p:nvSpPr>
        <p:spPr>
          <a:xfrm>
            <a:off x="2778675" y="605975"/>
            <a:ext cx="7005900" cy="8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Analyse  </a:t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Troisième strophe</a:t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8a27a90074_0_10"/>
          <p:cNvSpPr/>
          <p:nvPr/>
        </p:nvSpPr>
        <p:spPr>
          <a:xfrm>
            <a:off x="2681850" y="206725"/>
            <a:ext cx="6828300" cy="3228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« Demain »</a:t>
            </a:r>
            <a:endParaRPr b="1" i="0" sz="2000" u="none" cap="none" strike="noStrik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Strophe 3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Or, du fond de la nuit, nous témoignons encore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la splendeur du jour et de tous ses présents.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 nous ne dormons pas c’est pour guetter l’aurore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 prouvera qu’enfin nous vivons au présent.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8a27a90074_0_10"/>
          <p:cNvSpPr txBox="1"/>
          <p:nvPr/>
        </p:nvSpPr>
        <p:spPr>
          <a:xfrm>
            <a:off x="311075" y="3632676"/>
            <a:ext cx="1156985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Observez cette strophe.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Quel sentiment est traduit dans cette strophe ?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bonheur.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L’espoir.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L’ennui.</a:t>
            </a:r>
            <a:endParaRPr/>
          </a:p>
        </p:txBody>
      </p:sp>
      <p:sp>
        <p:nvSpPr>
          <p:cNvPr id="208" name="Google Shape;208;g8a27a90074_0_10"/>
          <p:cNvSpPr txBox="1"/>
          <p:nvPr/>
        </p:nvSpPr>
        <p:spPr>
          <a:xfrm>
            <a:off x="311075" y="3632676"/>
            <a:ext cx="1156985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Observez cette strophe.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Quel sentiment est traduit dans cette strophe ?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bonheur.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L’espoir.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L’ennui.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8d5f407faf_0_42"/>
          <p:cNvSpPr txBox="1"/>
          <p:nvPr/>
        </p:nvSpPr>
        <p:spPr>
          <a:xfrm>
            <a:off x="311075" y="3632676"/>
            <a:ext cx="9819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Observez cette strophe et en particulier l’utilisation du mot présent :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Quel est le synonyme de présent dans le dernier vers ?</a:t>
            </a:r>
            <a:endParaRPr b="0" i="1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Aujourd’hui, moment actuel.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passé, hier.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futur, le lendemain.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8d5f407faf_0_42"/>
          <p:cNvSpPr/>
          <p:nvPr/>
        </p:nvSpPr>
        <p:spPr>
          <a:xfrm>
            <a:off x="2681850" y="206725"/>
            <a:ext cx="6828300" cy="3228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« Demain »</a:t>
            </a:r>
            <a:endParaRPr b="1" i="0" sz="2000" u="none" cap="none" strike="noStrik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Strophe 3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Or, du fond de la nuit, nous témoignons encore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la splendeur du jour et de tous ses présents.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 nous ne dormons pas c’est pour guetter l’aurore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 prouvera qu’enfin nous vivons au présent.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8d5f407faf_0_42"/>
          <p:cNvSpPr txBox="1"/>
          <p:nvPr/>
        </p:nvSpPr>
        <p:spPr>
          <a:xfrm>
            <a:off x="311075" y="3632676"/>
            <a:ext cx="9819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Observez cette strophe et en particulier l’utilisation du mot présent :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Quel est le synonyme de présent dans le dernier vers ?</a:t>
            </a:r>
            <a:endParaRPr b="0" i="1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Aujourd’hui, moment actuel.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passé, hier.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futur, le lendemain.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8d5f407faf_0_49"/>
          <p:cNvSpPr/>
          <p:nvPr/>
        </p:nvSpPr>
        <p:spPr>
          <a:xfrm>
            <a:off x="2793450" y="348475"/>
            <a:ext cx="6813600" cy="3095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« Demain 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Strophe 3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Or, du fond de la nuit, nous témoignons encore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la splendeur du jour et de tous ses présents.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 nous ne dormons pas c’est pour guetter l’aurore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 prouvera qu’enfin nous vivons au présent.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8d5f407faf_0_49"/>
          <p:cNvSpPr txBox="1"/>
          <p:nvPr/>
        </p:nvSpPr>
        <p:spPr>
          <a:xfrm>
            <a:off x="311075" y="3632311"/>
            <a:ext cx="11516400" cy="3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Observez ces deux vers 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“Or, du fond de la nuit, nous témoignons encore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la splendeur du jour et de tous ses présents”.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Par quel autre mot pourriez-vous remplacer présents ?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Moments.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Cadeaux.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Souffrances.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8d5f407faf_0_49"/>
          <p:cNvSpPr txBox="1"/>
          <p:nvPr/>
        </p:nvSpPr>
        <p:spPr>
          <a:xfrm>
            <a:off x="311075" y="3632311"/>
            <a:ext cx="11516400" cy="3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Observez ces deux vers 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“Or, du fond de la nuit, nous témoignons encore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la splendeur du jour et de tous ses présents”.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Par quel autre mot pourriez-vous remplacer présents ?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Moments.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Cadeaux, un présent est un cadeau que l’on offre à quelqu’un.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Souffrances.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homme, personne, photo, debout&#10;&#10;Description générée automatiquement" id="91" name="Google Shape;91;p2"/>
          <p:cNvPicPr preferRelativeResize="0"/>
          <p:nvPr/>
        </p:nvPicPr>
        <p:blipFill rotWithShape="1">
          <a:blip r:embed="rId3">
            <a:alphaModFix/>
          </a:blip>
          <a:srcRect b="443" l="0" r="-2" t="0"/>
          <a:stretch/>
        </p:blipFill>
        <p:spPr>
          <a:xfrm>
            <a:off x="-1" y="0"/>
            <a:ext cx="5504917" cy="6850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5504916" y="204061"/>
            <a:ext cx="4977976" cy="1454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Présentation de l’auteur</a:t>
            </a:r>
            <a:endParaRPr b="0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4962144" y="1377696"/>
            <a:ext cx="7120128" cy="5010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102552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15"/>
              <a:buFont typeface="Arial"/>
              <a:buNone/>
            </a:pPr>
            <a:r>
              <a:t/>
            </a:r>
            <a:endParaRPr b="0" i="0" sz="161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742950" marR="0" rtl="0" algn="just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15"/>
              <a:buFont typeface="Arial"/>
              <a:buChar char="•"/>
            </a:pPr>
            <a:r>
              <a:rPr b="0" i="0" lang="en-US" sz="161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Robert Desnos (</a:t>
            </a:r>
            <a:r>
              <a:rPr b="1" i="0" lang="en-US" sz="161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1900-1945</a:t>
            </a:r>
            <a:r>
              <a:rPr b="0" i="0" lang="en-US" sz="161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est un poète français.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742950" marR="0" rtl="0" algn="just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15"/>
              <a:buFont typeface="Arial"/>
              <a:buChar char="•"/>
            </a:pPr>
            <a:r>
              <a:rPr b="0" i="0" lang="en-US" sz="161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 rejoint le mouvement surréaliste en </a:t>
            </a:r>
            <a:r>
              <a:rPr b="1" i="0" lang="en-US" sz="161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1922</a:t>
            </a:r>
            <a:r>
              <a:rPr b="0" i="0" lang="en-US" sz="161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742950" marR="0" rtl="0" algn="just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15"/>
              <a:buFont typeface="Arial"/>
              <a:buChar char="•"/>
            </a:pPr>
            <a:r>
              <a:rPr b="0" i="0" lang="en-US" sz="161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 s’inquiète de la montée du fascisme en Europe et il participe </a:t>
            </a:r>
            <a:r>
              <a:rPr b="1" i="0" lang="en-US" sz="161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dès 1934</a:t>
            </a:r>
            <a:r>
              <a:rPr b="0" i="0" lang="en-US" sz="161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au mouvement frontiste et adhère aux mouvements d’intellectuels antifascistes.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742950" marR="0" rtl="0" algn="just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15"/>
              <a:buFont typeface="Arial"/>
              <a:buChar char="•"/>
            </a:pPr>
            <a:r>
              <a:rPr b="0" i="0" lang="en-US" sz="161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b="1" i="0" lang="en-US" sz="161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juillet 1942</a:t>
            </a:r>
            <a:r>
              <a:rPr b="0" i="0" lang="en-US" sz="161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il fait partie du réseau de résistance “AGIR”.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742950" marR="0" rtl="0" algn="just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15"/>
              <a:buFont typeface="Arial"/>
              <a:buChar char="•"/>
            </a:pPr>
            <a:r>
              <a:rPr b="0" i="0" lang="en-US" sz="161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 est arrêté le </a:t>
            </a:r>
            <a:r>
              <a:rPr b="1" i="0" lang="en-US" sz="161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 février 1944</a:t>
            </a:r>
            <a:r>
              <a:rPr b="0" i="0" lang="en-US" sz="161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envoyé dans le camp de concentration de Buchenwald.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742950" marR="0" rtl="0" algn="just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15"/>
              <a:buFont typeface="Arial"/>
              <a:buChar char="•"/>
            </a:pPr>
            <a:r>
              <a:rPr b="0" i="0" lang="en-US" sz="161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 meurt du typhus le </a:t>
            </a:r>
            <a:r>
              <a:rPr b="1" i="0" lang="en-US" sz="161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 juin 1945</a:t>
            </a:r>
            <a:r>
              <a:rPr b="0" i="0" lang="en-US" sz="161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au camp de Theresienstadt.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2240" lvl="1" marL="74295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</a:pPr>
            <a:r>
              <a:t/>
            </a:r>
            <a:endParaRPr b="0" i="0" sz="136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8d5f407faf_0_56"/>
          <p:cNvSpPr/>
          <p:nvPr/>
        </p:nvSpPr>
        <p:spPr>
          <a:xfrm>
            <a:off x="414528" y="496283"/>
            <a:ext cx="6035100" cy="5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« Demain 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Âgé de cent mille ans, j’aurais encore la force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t’attendre, ô demain pressenti par l’espoir.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temps, vieillard souffrant de multiples entorses,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Peut gémir : Le matin est neuf, neuf est le soir.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Mais depuis trop de mois nous vivons à la veille,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Nous veillons, nous gardons la lumière et le feu,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Nous parlons à voix basse et nous tendons l’oreille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À maint bruit vite éteint et perdu comme au jeu.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Or, du fond de la nuit, nous témoignons encore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la splendeur du jour et de tous ses présents.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 nous ne dormons pas c’est pour guetter l’aurore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 prouvera qu’enfin nous vivons au présent.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Robert Desnos, 1942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8d5f407faf_0_56"/>
          <p:cNvSpPr txBox="1"/>
          <p:nvPr/>
        </p:nvSpPr>
        <p:spPr>
          <a:xfrm>
            <a:off x="7071350" y="428625"/>
            <a:ext cx="4797000" cy="5853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Nous avons vu qu’en français un même mot pouvait avoir plusieurs significations.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Exemple: entorse, vers 3.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Exemple: présent vers 10 et vers 12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1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1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dira alors que le mot est </a:t>
            </a:r>
            <a:r>
              <a:rPr b="0" i="1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polysémique</a:t>
            </a:r>
            <a:r>
              <a:rPr b="0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highlight>
                  <a:srgbClr val="F8F7FD"/>
                </a:highlight>
                <a:latin typeface="Arial"/>
                <a:ea typeface="Arial"/>
                <a:cs typeface="Arial"/>
                <a:sym typeface="Arial"/>
              </a:rPr>
              <a:t>Définition </a:t>
            </a:r>
            <a:r>
              <a:rPr b="0" i="0" lang="en-US" sz="1800" u="none" cap="none" strike="noStrike">
                <a:solidFill>
                  <a:srgbClr val="000000"/>
                </a:solidFill>
                <a:highlight>
                  <a:srgbClr val="F8F7FD"/>
                </a:highlight>
                <a:latin typeface="Arial"/>
                <a:ea typeface="Arial"/>
                <a:cs typeface="Arial"/>
                <a:sym typeface="Arial"/>
              </a:rPr>
              <a:t>: Propriété d'un terme qui présente plusieurs sens. (Les mots les plus fréquemment utilisés sont le plus souvent polysémiques. En revanche, la monosémie caractérise surtout les vocabulaires scientifiques et techniques.)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highlight>
                <a:srgbClr val="F8F7FD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highlight>
                  <a:srgbClr val="F8F7FD"/>
                </a:highlight>
                <a:latin typeface="Arial"/>
                <a:ea typeface="Arial"/>
                <a:cs typeface="Arial"/>
                <a:sym typeface="Arial"/>
              </a:rPr>
              <a:t>Avez-vous d’autres exemples en tête de mots polysémiques ?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F8F7FD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8"/>
          <p:cNvSpPr/>
          <p:nvPr/>
        </p:nvSpPr>
        <p:spPr>
          <a:xfrm>
            <a:off x="414528" y="496283"/>
            <a:ext cx="6035040" cy="5570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« Demain 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Âgé de cent mille ans, j’aurais encore la force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t’attendre, ô demain pressenti par l’espoir.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temps, vieillard souffrant de multiples entorses,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Peut gémir : Le matin est neuf, neuf est le soir.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Mais depuis trop de mois nous vivons à la veille,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Nous veillons, nous gardons la lumière et le feu,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Nous parlons à voix basse et nous tendons l’oreille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À maint bruit vite éteint et perdu comme au jeu.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Or, du fond de la nuit, nous témoignons encore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la splendeur du jour et de tous ses présents.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 nous ne dormons pas c’est pour guetter l’aurore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 prouvera qu’enfin nous vivons au présent.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Robert Desnos, 1942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8"/>
          <p:cNvSpPr txBox="1"/>
          <p:nvPr/>
        </p:nvSpPr>
        <p:spPr>
          <a:xfrm>
            <a:off x="7071360" y="1060704"/>
            <a:ext cx="4437888" cy="270839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Attribuez à chaque strophe un titre parmi les trois propositions suivantes: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L’espoir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engagement personnel</a:t>
            </a:r>
            <a:endParaRPr b="0" i="1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clandestinité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8"/>
          <p:cNvSpPr/>
          <p:nvPr/>
        </p:nvSpPr>
        <p:spPr>
          <a:xfrm>
            <a:off x="6096000" y="1108975"/>
            <a:ext cx="559443" cy="1416278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8"/>
          <p:cNvSpPr/>
          <p:nvPr/>
        </p:nvSpPr>
        <p:spPr>
          <a:xfrm>
            <a:off x="6096000" y="2573522"/>
            <a:ext cx="559443" cy="1416278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8"/>
          <p:cNvSpPr/>
          <p:nvPr/>
        </p:nvSpPr>
        <p:spPr>
          <a:xfrm>
            <a:off x="6096000" y="4086339"/>
            <a:ext cx="559443" cy="1416278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8"/>
          <p:cNvSpPr txBox="1"/>
          <p:nvPr/>
        </p:nvSpPr>
        <p:spPr>
          <a:xfrm>
            <a:off x="7071360" y="1060704"/>
            <a:ext cx="4437888" cy="270839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Attribuez à chaque strophe un titre parmi les trois propositions suivantes: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L’espoir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Un engagement personnel</a:t>
            </a:r>
            <a:endParaRPr b="0" i="1" sz="20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clandestinité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8"/>
          <p:cNvSpPr txBox="1"/>
          <p:nvPr/>
        </p:nvSpPr>
        <p:spPr>
          <a:xfrm>
            <a:off x="7071360" y="1060703"/>
            <a:ext cx="4437888" cy="270839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Attribuez à chaque strophe un titre parmi les trois propositions suivantes: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L’espoir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Un engagement personnel</a:t>
            </a:r>
            <a:endParaRPr b="0" i="1" sz="20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La clandestinité</a:t>
            </a:r>
            <a:endParaRPr b="0" i="0" sz="1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8"/>
          <p:cNvSpPr txBox="1"/>
          <p:nvPr/>
        </p:nvSpPr>
        <p:spPr>
          <a:xfrm>
            <a:off x="7071360" y="1060702"/>
            <a:ext cx="4437888" cy="270839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Attribuez à chaque strophe un titre parmi les trois propositions suivantes: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1" lang="en-US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L’espoir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Un engagement personnel</a:t>
            </a:r>
            <a:endParaRPr b="0" i="1" sz="20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La clandestinité</a:t>
            </a:r>
            <a:endParaRPr b="0" i="0" sz="1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1" name="Google Shape;241;p8"/>
          <p:cNvCxnSpPr/>
          <p:nvPr/>
        </p:nvCxnSpPr>
        <p:spPr>
          <a:xfrm>
            <a:off x="6655443" y="1817114"/>
            <a:ext cx="554982" cy="1225171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2" name="Google Shape;242;p8"/>
          <p:cNvCxnSpPr>
            <a:stCxn id="236" idx="1"/>
          </p:cNvCxnSpPr>
          <p:nvPr/>
        </p:nvCxnSpPr>
        <p:spPr>
          <a:xfrm>
            <a:off x="6655443" y="3281661"/>
            <a:ext cx="555000" cy="2103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3" name="Google Shape;243;p8"/>
          <p:cNvCxnSpPr/>
          <p:nvPr/>
        </p:nvCxnSpPr>
        <p:spPr>
          <a:xfrm flipH="1" rot="10800000">
            <a:off x="6655442" y="2573522"/>
            <a:ext cx="554983" cy="2220956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"/>
          <p:cNvSpPr/>
          <p:nvPr/>
        </p:nvSpPr>
        <p:spPr>
          <a:xfrm>
            <a:off x="323088" y="1803636"/>
            <a:ext cx="11545824" cy="26776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poème intitulé « </a:t>
            </a:r>
            <a:r>
              <a:rPr b="0" i="1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Demain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» a été écrit par Robert Desnos en 1942. Ce poème, écrit durant la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constitue un appel à la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thème du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 présent tout au long du poème.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travers la première strophe le poète fait état de son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Dans la deuxième strophe, les activités _______________des résistants sont présentes ainsi qu’un sentiment d’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et d’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 Enfin dans la troisième strophe, on peut lire la volonté de garder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9"/>
          <p:cNvSpPr txBox="1"/>
          <p:nvPr/>
        </p:nvSpPr>
        <p:spPr>
          <a:xfrm>
            <a:off x="1200912" y="4901184"/>
            <a:ext cx="9826752" cy="11430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Seconde Guerre Mondiale – clandestines – temps – espoir – attente – résistance – impatience – engagement personnel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9"/>
          <p:cNvSpPr txBox="1"/>
          <p:nvPr/>
        </p:nvSpPr>
        <p:spPr>
          <a:xfrm>
            <a:off x="323088" y="1044000"/>
            <a:ext cx="111678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Complétez le résumé du poème avec les mots manquants.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9"/>
          <p:cNvSpPr txBox="1"/>
          <p:nvPr/>
        </p:nvSpPr>
        <p:spPr>
          <a:xfrm>
            <a:off x="3974592" y="158496"/>
            <a:ext cx="4291584" cy="52322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 </a:t>
            </a:r>
            <a:r>
              <a:rPr b="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DEMAIN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9"/>
          <p:cNvSpPr txBox="1"/>
          <p:nvPr/>
        </p:nvSpPr>
        <p:spPr>
          <a:xfrm>
            <a:off x="1701478" y="2163276"/>
            <a:ext cx="345639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Seconde Guerre Mondiale</a:t>
            </a:r>
            <a:endParaRPr/>
          </a:p>
        </p:txBody>
      </p:sp>
      <p:sp>
        <p:nvSpPr>
          <p:cNvPr id="253" name="Google Shape;253;p9"/>
          <p:cNvSpPr txBox="1"/>
          <p:nvPr/>
        </p:nvSpPr>
        <p:spPr>
          <a:xfrm>
            <a:off x="8138931" y="2163276"/>
            <a:ext cx="145264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résistance</a:t>
            </a:r>
            <a:endParaRPr/>
          </a:p>
        </p:txBody>
      </p:sp>
      <p:sp>
        <p:nvSpPr>
          <p:cNvPr id="254" name="Google Shape;254;p9"/>
          <p:cNvSpPr txBox="1"/>
          <p:nvPr/>
        </p:nvSpPr>
        <p:spPr>
          <a:xfrm>
            <a:off x="2307219" y="2522916"/>
            <a:ext cx="96853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temps</a:t>
            </a:r>
            <a:endParaRPr/>
          </a:p>
        </p:txBody>
      </p:sp>
      <p:sp>
        <p:nvSpPr>
          <p:cNvPr id="255" name="Google Shape;255;p9"/>
          <p:cNvSpPr txBox="1"/>
          <p:nvPr/>
        </p:nvSpPr>
        <p:spPr>
          <a:xfrm>
            <a:off x="7596850" y="2889860"/>
            <a:ext cx="307648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engagement personnel</a:t>
            </a:r>
            <a:endParaRPr/>
          </a:p>
        </p:txBody>
      </p:sp>
      <p:sp>
        <p:nvSpPr>
          <p:cNvPr id="256" name="Google Shape;256;p9"/>
          <p:cNvSpPr txBox="1"/>
          <p:nvPr/>
        </p:nvSpPr>
        <p:spPr>
          <a:xfrm>
            <a:off x="4588358" y="3256041"/>
            <a:ext cx="173957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clandestines</a:t>
            </a:r>
            <a:endParaRPr/>
          </a:p>
        </p:txBody>
      </p:sp>
      <p:sp>
        <p:nvSpPr>
          <p:cNvPr id="257" name="Google Shape;257;p9"/>
          <p:cNvSpPr txBox="1"/>
          <p:nvPr/>
        </p:nvSpPr>
        <p:spPr>
          <a:xfrm>
            <a:off x="2134613" y="3619437"/>
            <a:ext cx="110959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attente</a:t>
            </a:r>
            <a:endParaRPr/>
          </a:p>
        </p:txBody>
      </p:sp>
      <p:sp>
        <p:nvSpPr>
          <p:cNvPr id="258" name="Google Shape;258;p9"/>
          <p:cNvSpPr txBox="1"/>
          <p:nvPr/>
        </p:nvSpPr>
        <p:spPr>
          <a:xfrm>
            <a:off x="4454382" y="3619437"/>
            <a:ext cx="158248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impatience</a:t>
            </a:r>
            <a:endParaRPr/>
          </a:p>
        </p:txBody>
      </p:sp>
      <p:sp>
        <p:nvSpPr>
          <p:cNvPr id="259" name="Google Shape;259;p9"/>
          <p:cNvSpPr txBox="1"/>
          <p:nvPr/>
        </p:nvSpPr>
        <p:spPr>
          <a:xfrm>
            <a:off x="3349678" y="3968615"/>
            <a:ext cx="96051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espoir</a:t>
            </a:r>
            <a:endParaRPr/>
          </a:p>
        </p:txBody>
      </p:sp>
      <p:cxnSp>
        <p:nvCxnSpPr>
          <p:cNvPr id="260" name="Google Shape;260;p9"/>
          <p:cNvCxnSpPr/>
          <p:nvPr/>
        </p:nvCxnSpPr>
        <p:spPr>
          <a:xfrm>
            <a:off x="1779270" y="5277011"/>
            <a:ext cx="329184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1" name="Google Shape;261;p9"/>
          <p:cNvCxnSpPr/>
          <p:nvPr/>
        </p:nvCxnSpPr>
        <p:spPr>
          <a:xfrm flipH="1" rot="10800000">
            <a:off x="5294356" y="5277009"/>
            <a:ext cx="1603288" cy="2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2" name="Google Shape;262;p9"/>
          <p:cNvCxnSpPr/>
          <p:nvPr/>
        </p:nvCxnSpPr>
        <p:spPr>
          <a:xfrm>
            <a:off x="7176459" y="5273357"/>
            <a:ext cx="775011" cy="3652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3" name="Google Shape;263;p9"/>
          <p:cNvCxnSpPr/>
          <p:nvPr/>
        </p:nvCxnSpPr>
        <p:spPr>
          <a:xfrm>
            <a:off x="6273165" y="5823746"/>
            <a:ext cx="2898121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4" name="Google Shape;264;p9"/>
          <p:cNvCxnSpPr/>
          <p:nvPr/>
        </p:nvCxnSpPr>
        <p:spPr>
          <a:xfrm flipH="1" rot="10800000">
            <a:off x="4588358" y="5823746"/>
            <a:ext cx="1448508" cy="3402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5" name="Google Shape;265;p9"/>
          <p:cNvCxnSpPr/>
          <p:nvPr/>
        </p:nvCxnSpPr>
        <p:spPr>
          <a:xfrm>
            <a:off x="3072384" y="5823746"/>
            <a:ext cx="1279675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6" name="Google Shape;266;p9"/>
          <p:cNvCxnSpPr/>
          <p:nvPr/>
        </p:nvCxnSpPr>
        <p:spPr>
          <a:xfrm>
            <a:off x="8213231" y="5273357"/>
            <a:ext cx="789762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7" name="Google Shape;267;p9"/>
          <p:cNvCxnSpPr/>
          <p:nvPr/>
        </p:nvCxnSpPr>
        <p:spPr>
          <a:xfrm>
            <a:off x="9264754" y="5273357"/>
            <a:ext cx="93995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texte, carte&#10;&#10;Description générée automatiquement" id="99" name="Google Shape;99;p3"/>
          <p:cNvPicPr preferRelativeResize="0"/>
          <p:nvPr/>
        </p:nvPicPr>
        <p:blipFill rotWithShape="1">
          <a:blip r:embed="rId3">
            <a:alphaModFix/>
          </a:blip>
          <a:srcRect b="-2" l="0" r="11423" t="0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/>
          <p:nvPr/>
        </p:nvSpPr>
        <p:spPr>
          <a:xfrm>
            <a:off x="295943" y="213360"/>
            <a:ext cx="3568921" cy="71932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Contexte historique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-97536" y="1039368"/>
            <a:ext cx="6278880" cy="57119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8575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France entre en guerre avec l’Allemagne nazie en 1939.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715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8575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16 juin 1940, le maréchal Philippe Pétain est nommé à la tête du gouvernement français et demande aussitôt une armistice avec l’Allemagne.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715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8575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18 juin 1940, le général Charles de Gaulle, réfugié à Londres, appelle à continuer le combat aux côtés du Royaume-Uni. C’est l’appel à la Résistance et la naissance de la France Libre.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715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8575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22 juin 1940, l’armistice est signée avec l’Allemagne. La France est alors divisée en deux zones : une zone occupée par la Wehrmacht et une zone libre sous le contrôle de l’Etat français et du régime de Vichy.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715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8575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Entre 1940 et 1944, la France est divisée entre le régime de Vichy (Pétain) et la Résistance.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4"/>
          <p:cNvSpPr txBox="1"/>
          <p:nvPr/>
        </p:nvSpPr>
        <p:spPr>
          <a:xfrm>
            <a:off x="411483" y="698831"/>
            <a:ext cx="44859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Qu’est-ce que la Résistance 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4"/>
          <p:cNvSpPr/>
          <p:nvPr/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4"/>
          <p:cNvSpPr/>
          <p:nvPr/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35795" y="2286011"/>
            <a:ext cx="5140500" cy="47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2250" lvl="0" marL="28575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s’agit d’un ensemble de mouvements et réseaux clandestins qui ont poursuivi la lutte contre l’Axe durant la Deuxième Guerre mondiale. 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28575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28575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Cette lutte comprenait des actions militaires (renseignement, sabotages…) et des actions civiles (presse clandestine, fabrication de faux-papiers…).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28575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28575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Elle est aussi appelée l’« Armée des ombres ».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28575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28575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Parmi les résistants célèbres, on retrouve des hommes tels que Jean Moulin, Pierre Brossolette ou Jacques Bissin mais aussi des femmes comme Lucie Aubrac ou Cécile Rol-Tanguy. 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personne, uniforme, groupe, gens&#10;&#10;Description générée automatiquement" id="112" name="Google Shape;112;p4"/>
          <p:cNvPicPr preferRelativeResize="0"/>
          <p:nvPr/>
        </p:nvPicPr>
        <p:blipFill rotWithShape="1">
          <a:blip r:embed="rId3">
            <a:alphaModFix/>
          </a:blip>
          <a:srcRect b="0" l="23921" r="3052" t="0"/>
          <a:stretch/>
        </p:blipFill>
        <p:spPr>
          <a:xfrm>
            <a:off x="5308052" y="10"/>
            <a:ext cx="6883948" cy="6857990"/>
          </a:xfrm>
          <a:custGeom>
            <a:rect b="b" l="l" r="r" t="t"/>
            <a:pathLst>
              <a:path extrusionOk="0" h="6858000" w="6883948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ln>
            <a:noFill/>
          </a:ln>
          <a:effectLst>
            <a:outerShdw blurRad="50800" rotWithShape="0" algn="r" dir="10800000" dist="38100">
              <a:srgbClr val="D8D8D8">
                <a:alpha val="29411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/>
          <p:nvPr/>
        </p:nvSpPr>
        <p:spPr>
          <a:xfrm>
            <a:off x="414528" y="496283"/>
            <a:ext cx="6035040" cy="5570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« Demain 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Âgé de cent mille ans, j’aurais encore la force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t’attendre, ô demain pressenti par l’espoir.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temps, vieillard souffrant de multiples entorses,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Peut gémir : Le matin est neuf, neuf est le soir.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Mais depuis trop de mois nous vivons à la veille,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Nous veillons, nous gardons la lumière et le feu,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Nous parlons à voix basse et nous tendons l’oreille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À maint bruit vite éteint et perdu comme au jeu.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Or, du fond de la nuit, nous témoignons encore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la splendeur du jour et de tous ses présents.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 nous ne dormons pas c’est pour guetter l’aurore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 prouvera qu’enfin nous vivons au présent.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Robert Desnos, 1942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6"/>
          <p:cNvSpPr txBox="1"/>
          <p:nvPr/>
        </p:nvSpPr>
        <p:spPr>
          <a:xfrm>
            <a:off x="7071360" y="1060704"/>
            <a:ext cx="443788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Surlignez dans le poème les éléments qui appartiennent au champ lexical du temps.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"/>
          <p:cNvSpPr/>
          <p:nvPr/>
        </p:nvSpPr>
        <p:spPr>
          <a:xfrm>
            <a:off x="414528" y="496283"/>
            <a:ext cx="6035040" cy="5570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« Demain 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Âgé de </a:t>
            </a:r>
            <a:r>
              <a:rPr b="0" i="0" lang="en-US" sz="20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cent mille ans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j’aurais encore la force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t’attendre, ô </a:t>
            </a:r>
            <a:r>
              <a:rPr b="0" i="0" lang="en-US" sz="20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demain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pressenti par l’espoir.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Le temps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vieillard souffrant de multiples entorses,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Peut gémir : </a:t>
            </a:r>
            <a:r>
              <a:rPr b="0" i="0" lang="en-US" sz="20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Le matin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 neuf, neuf est </a:t>
            </a:r>
            <a:r>
              <a:rPr b="0" i="0" lang="en-US" sz="20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le soir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Mais depuis trop de </a:t>
            </a:r>
            <a:r>
              <a:rPr b="0" i="0" lang="en-US" sz="20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mois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nous vivons à la veille,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Nous veillons, nous gardons la lumière et le feu,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Nous parlons à voix basse et nous tendons l’oreille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À maint bruit vite éteint et perdu comme au jeu.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Or, du fond de </a:t>
            </a:r>
            <a:r>
              <a:rPr b="0" i="0" lang="en-US" sz="20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la nuit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nous témoignons encore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la splendeur du </a:t>
            </a:r>
            <a:r>
              <a:rPr b="0" i="0" lang="en-US" sz="20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jour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de tous ses présents.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 nous ne dormons pas c’est pour guetter </a:t>
            </a:r>
            <a:r>
              <a:rPr b="0" i="0" lang="en-US" sz="20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l’aurore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 prouvera qu’enfin nous vivons au </a:t>
            </a:r>
            <a:r>
              <a:rPr b="0" i="0" lang="en-US" sz="20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présent.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Robert Desnos, 1942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61894" y="0"/>
            <a:ext cx="513010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c051b65d2_0_23"/>
          <p:cNvSpPr/>
          <p:nvPr/>
        </p:nvSpPr>
        <p:spPr>
          <a:xfrm>
            <a:off x="2808225" y="2299450"/>
            <a:ext cx="6887700" cy="3018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« Demain »</a:t>
            </a:r>
            <a:endParaRPr b="1" i="0" sz="2000" u="none" cap="none" strike="noStrik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Strophe 1</a:t>
            </a:r>
            <a:endParaRPr b="1" i="0" sz="2000" u="none" cap="none" strike="noStrik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Âgé de cent mille ans, j’aurais encore la force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t’attendre, ô demain pressenti par l’espoir.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temps, vieillard souffrant de multiples entorses,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Peut gémir : Le matin est neuf, neuf est le soir.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8c051b65d2_0_23"/>
          <p:cNvSpPr txBox="1"/>
          <p:nvPr/>
        </p:nvSpPr>
        <p:spPr>
          <a:xfrm>
            <a:off x="2778675" y="605975"/>
            <a:ext cx="7005900" cy="8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Analyse  </a:t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Première strophe</a:t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a27a90074_0_0"/>
          <p:cNvSpPr txBox="1"/>
          <p:nvPr/>
        </p:nvSpPr>
        <p:spPr>
          <a:xfrm>
            <a:off x="311075" y="3440975"/>
            <a:ext cx="11569850" cy="30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Quel pronom sujet est utilisé dans cette strophe ?</a:t>
            </a:r>
            <a:endParaRPr/>
          </a:p>
          <a:p>
            <a:pPr indent="-2286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1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À quoi est comparé le temps ?</a:t>
            </a:r>
            <a:endParaRPr/>
          </a:p>
          <a:p>
            <a:pPr indent="-2286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1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 veut transmettre l’auteur à travers cette strophe ?</a:t>
            </a:r>
            <a:endParaRPr/>
          </a:p>
          <a:p>
            <a:pPr indent="-342900" lvl="1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lphaLcPeriod"/>
            </a:pPr>
            <a:r>
              <a:rPr b="0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volonté de continuer à se battre.</a:t>
            </a:r>
            <a:endParaRPr/>
          </a:p>
          <a:p>
            <a:pPr indent="-342900" lvl="1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lphaLcPeriod"/>
            </a:pPr>
            <a:r>
              <a:rPr b="0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volonté d’abandonner.</a:t>
            </a:r>
            <a:endParaRPr/>
          </a:p>
          <a:p>
            <a:pPr indent="-342900" lvl="1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lphaLcPeriod"/>
            </a:pPr>
            <a:r>
              <a:rPr b="0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volonté de dormir.</a:t>
            </a:r>
            <a:endParaRPr/>
          </a:p>
        </p:txBody>
      </p:sp>
      <p:sp>
        <p:nvSpPr>
          <p:cNvPr id="132" name="Google Shape;132;g8a27a90074_0_0"/>
          <p:cNvSpPr txBox="1"/>
          <p:nvPr/>
        </p:nvSpPr>
        <p:spPr>
          <a:xfrm flipH="1">
            <a:off x="311075" y="3933739"/>
            <a:ext cx="115698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143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Le pronom utilisé est “je”. Il traduit l’engagement personnel de l’auteur.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8a27a90074_0_0"/>
          <p:cNvSpPr txBox="1"/>
          <p:nvPr/>
        </p:nvSpPr>
        <p:spPr>
          <a:xfrm flipH="1">
            <a:off x="311075" y="4735382"/>
            <a:ext cx="115698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143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Le temps est comparé à un vieillard. </a:t>
            </a:r>
            <a:endParaRPr/>
          </a:p>
        </p:txBody>
      </p:sp>
      <p:sp>
        <p:nvSpPr>
          <p:cNvPr id="134" name="Google Shape;134;g8a27a90074_0_0"/>
          <p:cNvSpPr/>
          <p:nvPr/>
        </p:nvSpPr>
        <p:spPr>
          <a:xfrm>
            <a:off x="2681850" y="206725"/>
            <a:ext cx="6828300" cy="3228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« Demain »</a:t>
            </a:r>
            <a:endParaRPr b="1" i="0" sz="2000" u="none" cap="none" strike="noStrik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Strophe 1</a:t>
            </a:r>
            <a:endParaRPr b="1" i="0" sz="2000" u="none" cap="none" strike="noStrik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Âgé de cent mille ans, j’aurais encore la force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t’attendre, ô demain pressenti par l’espoir.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temps, vieillard souffrant de multiples entorses,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Peut gémir : Le matin est neuf, neuf est le soir.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8a27a90074_0_0"/>
          <p:cNvSpPr txBox="1"/>
          <p:nvPr/>
        </p:nvSpPr>
        <p:spPr>
          <a:xfrm>
            <a:off x="311075" y="3440975"/>
            <a:ext cx="11569850" cy="30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Quel pronom sujet est utilisé dans cette strophe ?</a:t>
            </a:r>
            <a:endParaRPr/>
          </a:p>
          <a:p>
            <a:pPr indent="-2286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1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À quoi est comparé le temps ?</a:t>
            </a:r>
            <a:endParaRPr/>
          </a:p>
          <a:p>
            <a:pPr indent="-2286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1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 veut transmettre l’auteur à travers cette strophe ?</a:t>
            </a:r>
            <a:endParaRPr b="0" i="1" sz="1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lphaLcPeriod"/>
            </a:pPr>
            <a:r>
              <a:rPr b="0" i="1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La volonté de continuer à se battre</a:t>
            </a:r>
            <a:endParaRPr b="0" i="1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lphaLcPeriod"/>
            </a:pPr>
            <a:r>
              <a:rPr b="0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volonté d’abandonner.</a:t>
            </a:r>
            <a:endParaRPr/>
          </a:p>
          <a:p>
            <a:pPr indent="-342900" lvl="1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lphaLcPeriod"/>
            </a:pPr>
            <a:r>
              <a:rPr b="0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volonté de dormir.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d5f407faf_0_0"/>
          <p:cNvSpPr/>
          <p:nvPr/>
        </p:nvSpPr>
        <p:spPr>
          <a:xfrm>
            <a:off x="2681850" y="206725"/>
            <a:ext cx="6828300" cy="3228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« Demain »</a:t>
            </a:r>
            <a:endParaRPr b="1" i="0" sz="2000" u="none" cap="none" strike="noStrik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Strophe 1</a:t>
            </a:r>
            <a:endParaRPr b="1" i="0" sz="2000" u="none" cap="none" strike="noStrik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Âgé de cent mille ans, j’aurais encore la force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t’attendre, ô demain pressenti par l’espoir.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temps, vieillard souffrant de multiples entorses,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Peut gémir : Le matin est neuf, neuf est le soir.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8d5f407faf_0_0"/>
          <p:cNvSpPr txBox="1"/>
          <p:nvPr/>
        </p:nvSpPr>
        <p:spPr>
          <a:xfrm>
            <a:off x="311075" y="3651275"/>
            <a:ext cx="1156985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Observez ce vers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“Âgé de cent mille ans, j’aurais encore la force”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Dans le vers ci-dessous le poète fait appel à une figure de style, laquelle ?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Une exagération ou hyperbole.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Une comparaison.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Une personnification.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8d5f407faf_0_0"/>
          <p:cNvSpPr txBox="1"/>
          <p:nvPr/>
        </p:nvSpPr>
        <p:spPr>
          <a:xfrm>
            <a:off x="311075" y="3651275"/>
            <a:ext cx="1156985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Observez ce vers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“Âgé de cent mille ans, j’aurais encore la force”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Dans le vers ci-dessous le poète fait appel à une figure de style, laquelle ?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Une exagération ou hyperbole, en effet, le poète exagère fortement.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Une comparaison.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Une personnification.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d5f407faf_0_7"/>
          <p:cNvSpPr txBox="1"/>
          <p:nvPr/>
        </p:nvSpPr>
        <p:spPr>
          <a:xfrm>
            <a:off x="311075" y="3651275"/>
            <a:ext cx="1156985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Observez ce vers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“Le temps, vieillard souffrant de multiples entorses”,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Dans le vers ci-dessous le poète fait appel à une figure de style, laquelle ?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Une exagération ou hyperbole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Une comparaison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Une personnification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8d5f407faf_0_7"/>
          <p:cNvSpPr/>
          <p:nvPr/>
        </p:nvSpPr>
        <p:spPr>
          <a:xfrm>
            <a:off x="2681850" y="206725"/>
            <a:ext cx="6828300" cy="3228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« Demain »</a:t>
            </a:r>
            <a:endParaRPr b="1" i="0" sz="2000" u="none" cap="none" strike="noStrik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Strophe 1</a:t>
            </a:r>
            <a:endParaRPr b="1" i="0" sz="2000" u="none" cap="none" strike="noStrik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Âgé de cent mille ans, j’aurais encore la force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t’attendre, ô demain pressenti par l’espoir.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temps, vieillard souffrant de multiples entorses,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Peut gémir : Le matin est neuf, neuf est le soir.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8d5f407faf_0_7"/>
          <p:cNvSpPr txBox="1"/>
          <p:nvPr/>
        </p:nvSpPr>
        <p:spPr>
          <a:xfrm>
            <a:off x="311075" y="3651275"/>
            <a:ext cx="1156985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Observez ce vers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“Le temps, vieillard souffrant de multiples entorses”,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Dans le vers ci-dessous le poète fait appel à une figure de style, laquelle ?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Une exagération ou hyperbole.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Une comparaison.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Une personnification car le temps est </a:t>
            </a:r>
            <a:r>
              <a:rPr lang="en-US" sz="1800">
                <a:solidFill>
                  <a:schemeClr val="accent1"/>
                </a:solidFill>
              </a:rPr>
              <a:t>assimilé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à une personne, ici, un vieillard.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2020-06-03T10:38:42Z</dcterms:created>
  <dc:creator>Camille Garcin</dc:creator>
</cp:coreProperties>
</file>